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90"/>
  </p:normalViewPr>
  <p:slideViewPr>
    <p:cSldViewPr snapToGrid="0">
      <p:cViewPr varScale="1">
        <p:scale>
          <a:sx n="148" d="100"/>
          <a:sy n="148" d="100"/>
        </p:scale>
        <p:origin x="30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82c964764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82c964764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555d87b1a1_0_5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555d87b1a1_0_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555d87b1a1_0_5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555d87b1a1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51ffa14d1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51ffa14d1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51ffa14d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51ffa14d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51ffa14d1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51ffa14d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555d87b1a1_0_5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555d87b1a1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555d87b1a1_0_5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555d87b1a1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231fc51b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231fc51b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are the pros and cons of net neutrality? Do you think they’re legitimate?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c90460520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c9046052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55d87b1a1_0_5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555d87b1a1_0_5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231fc51b75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231fc51b75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c904605208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c904605208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555d87b1a1_0_4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555d87b1a1_0_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all are no strangers to the web, and there are a lot of technical jargon flying around, so I’m just curious to see what you all already know...</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c99421202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c99421202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1c904605208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1c904605208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555d87b1a1_0_4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555d87b1a1_0_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555d87b1a1_0_4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555d87b1a1_0_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555d87b1a1_0_5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555d87b1a1_0_5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atin typeface="Montserrat"/>
                <a:ea typeface="Montserrat"/>
                <a:cs typeface="Montserrat"/>
                <a:sym typeface="Montserra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1081200"/>
          </a:xfrm>
          <a:prstGeom prst="rect">
            <a:avLst/>
          </a:prstGeom>
        </p:spPr>
        <p:txBody>
          <a:bodyPr spcFirstLastPara="1" wrap="square" lIns="91425" tIns="91425" rIns="91425" bIns="91425" anchor="t" anchorCtr="0">
            <a:normAutofit/>
          </a:bodyPr>
          <a:lstStyle>
            <a:lvl1pPr lvl="0" algn="ctr">
              <a:lnSpc>
                <a:spcPct val="95000"/>
              </a:lnSpc>
              <a:spcBef>
                <a:spcPts val="0"/>
              </a:spcBef>
              <a:spcAft>
                <a:spcPts val="0"/>
              </a:spcAft>
              <a:buSzPts val="2800"/>
              <a:buNone/>
              <a:defRPr sz="2080">
                <a:latin typeface="Montserrat"/>
                <a:ea typeface="Montserrat"/>
                <a:cs typeface="Montserrat"/>
                <a:sym typeface="Montserra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atin typeface="Montserrat"/>
                <a:ea typeface="Montserrat"/>
                <a:cs typeface="Montserrat"/>
                <a:sym typeface="Montserra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atin typeface="Montserrat"/>
                <a:ea typeface="Montserrat"/>
                <a:cs typeface="Montserrat"/>
                <a:sym typeface="Montserra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637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Clr>
                <a:srgbClr val="3C78D8"/>
              </a:buClr>
              <a:buSzPts val="1800"/>
              <a:buAutoNum type="arabicPeriod"/>
              <a:defRPr>
                <a:latin typeface="Montserrat"/>
                <a:ea typeface="Montserrat"/>
                <a:cs typeface="Montserrat"/>
                <a:sym typeface="Montserrat"/>
              </a:defRPr>
            </a:lvl1pPr>
            <a:lvl2pPr marL="914400" lvl="1" indent="-317500">
              <a:spcBef>
                <a:spcPts val="0"/>
              </a:spcBef>
              <a:spcAft>
                <a:spcPts val="0"/>
              </a:spcAft>
              <a:buClr>
                <a:srgbClr val="3D85C6"/>
              </a:buClr>
              <a:buSzPts val="1400"/>
              <a:buAutoNum type="alphaLcPeriod"/>
              <a:defRPr sz="1600">
                <a:latin typeface="Montserrat"/>
                <a:ea typeface="Montserrat"/>
                <a:cs typeface="Montserrat"/>
                <a:sym typeface="Montserrat"/>
              </a:defRPr>
            </a:lvl2pPr>
            <a:lvl3pPr marL="1371600" lvl="2" indent="-317500">
              <a:spcBef>
                <a:spcPts val="0"/>
              </a:spcBef>
              <a:spcAft>
                <a:spcPts val="0"/>
              </a:spcAft>
              <a:buSzPts val="1400"/>
              <a:buAutoNum type="romanLcPeriod"/>
              <a:defRPr>
                <a:latin typeface="Montserrat"/>
                <a:ea typeface="Montserrat"/>
                <a:cs typeface="Montserrat"/>
                <a:sym typeface="Montserrat"/>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atin typeface="Montserrat"/>
                <a:ea typeface="Montserrat"/>
                <a:cs typeface="Montserrat"/>
                <a:sym typeface="Montserra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600">
                <a:latin typeface="Montserrat"/>
                <a:ea typeface="Montserrat"/>
                <a:cs typeface="Montserrat"/>
                <a:sym typeface="Montserrat"/>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600">
                <a:latin typeface="Montserrat"/>
                <a:ea typeface="Montserrat"/>
                <a:cs typeface="Montserrat"/>
                <a:sym typeface="Montserrat"/>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3400">
                <a:latin typeface="Montserrat"/>
                <a:ea typeface="Montserrat"/>
                <a:cs typeface="Montserrat"/>
                <a:sym typeface="Montserrat"/>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4251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AutoNum type="arabicPeriod"/>
              <a:defRPr>
                <a:latin typeface="Montserrat"/>
                <a:ea typeface="Montserrat"/>
                <a:cs typeface="Montserrat"/>
                <a:sym typeface="Montserrat"/>
              </a:defRPr>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vox.com/a/internet-maps" TargetMode="External"/><Relationship Id="rId7"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hyperlink" Target="https://www.vox.com/2014/6/16/18076282/the-internet"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computer.howstuffworks.com/bpl4.htm"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hyperlink" Target="http://computer.howstuffworks.com/bpl4.ht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www.vox.com/2014/6/16/18076282/the-internet"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www.vox.com/2014/6/16/18076282/the-internet"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4800"/>
              <a:t>Introduction to the Internet</a:t>
            </a:r>
            <a:endParaRPr sz="4800"/>
          </a:p>
        </p:txBody>
      </p:sp>
      <p:sp>
        <p:nvSpPr>
          <p:cNvPr id="55" name="Google Shape;55;p13"/>
          <p:cNvSpPr txBox="1">
            <a:spLocks noGrp="1"/>
          </p:cNvSpPr>
          <p:nvPr>
            <p:ph type="subTitle" idx="1"/>
          </p:nvPr>
        </p:nvSpPr>
        <p:spPr>
          <a:xfrm>
            <a:off x="311700" y="2834125"/>
            <a:ext cx="8520600" cy="1081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080"/>
              <a:t>CSCI 185, </a:t>
            </a:r>
            <a:r>
              <a:rPr lang="en"/>
              <a:t>Spring</a:t>
            </a:r>
            <a:r>
              <a:rPr lang="en" sz="2080"/>
              <a:t> 202</a:t>
            </a:r>
            <a:r>
              <a:rPr lang="en"/>
              <a:t>3</a:t>
            </a:r>
            <a:br>
              <a:rPr lang="en" sz="2080"/>
            </a:br>
            <a:r>
              <a:rPr lang="en" sz="2080"/>
              <a:t>Intro to Computer Programming for the Web</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2"/>
          <p:cNvSpPr txBox="1"/>
          <p:nvPr/>
        </p:nvSpPr>
        <p:spPr>
          <a:xfrm>
            <a:off x="76775" y="4733825"/>
            <a:ext cx="6503400" cy="34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Source: </a:t>
            </a:r>
            <a:r>
              <a:rPr lang="en" u="sng">
                <a:solidFill>
                  <a:schemeClr val="hlink"/>
                </a:solidFill>
                <a:hlinkClick r:id="rId3"/>
              </a:rPr>
              <a:t>https://www.vox.com/a/internet-maps</a:t>
            </a:r>
            <a:r>
              <a:rPr lang="en"/>
              <a:t> </a:t>
            </a:r>
            <a:endParaRPr/>
          </a:p>
        </p:txBody>
      </p:sp>
      <p:grpSp>
        <p:nvGrpSpPr>
          <p:cNvPr id="109" name="Google Shape;109;p22"/>
          <p:cNvGrpSpPr/>
          <p:nvPr/>
        </p:nvGrpSpPr>
        <p:grpSpPr>
          <a:xfrm>
            <a:off x="1048638" y="142575"/>
            <a:ext cx="2828133" cy="2018251"/>
            <a:chOff x="1048638" y="142575"/>
            <a:chExt cx="2828133" cy="2018251"/>
          </a:xfrm>
        </p:grpSpPr>
        <p:pic>
          <p:nvPicPr>
            <p:cNvPr id="110" name="Google Shape;110;p22"/>
            <p:cNvPicPr preferRelativeResize="0"/>
            <p:nvPr/>
          </p:nvPicPr>
          <p:blipFill>
            <a:blip r:embed="rId4">
              <a:alphaModFix/>
            </a:blip>
            <a:stretch>
              <a:fillRect/>
            </a:stretch>
          </p:blipFill>
          <p:spPr>
            <a:xfrm>
              <a:off x="1048638" y="142575"/>
              <a:ext cx="2828133" cy="2018251"/>
            </a:xfrm>
            <a:prstGeom prst="rect">
              <a:avLst/>
            </a:prstGeom>
            <a:noFill/>
            <a:ln>
              <a:noFill/>
            </a:ln>
          </p:spPr>
        </p:pic>
        <p:sp>
          <p:nvSpPr>
            <p:cNvPr id="111" name="Google Shape;111;p22"/>
            <p:cNvSpPr txBox="1"/>
            <p:nvPr/>
          </p:nvSpPr>
          <p:spPr>
            <a:xfrm>
              <a:off x="1958250" y="735850"/>
              <a:ext cx="1008900" cy="66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5F3992"/>
                  </a:solidFill>
                  <a:latin typeface="Rubik Medium"/>
                  <a:ea typeface="Rubik Medium"/>
                  <a:cs typeface="Rubik Medium"/>
                  <a:sym typeface="Rubik Medium"/>
                </a:rPr>
                <a:t>1969</a:t>
              </a:r>
              <a:endParaRPr sz="2400">
                <a:solidFill>
                  <a:srgbClr val="5F3992"/>
                </a:solidFill>
                <a:latin typeface="Rubik Medium"/>
                <a:ea typeface="Rubik Medium"/>
                <a:cs typeface="Rubik Medium"/>
                <a:sym typeface="Rubik Medium"/>
              </a:endParaRPr>
            </a:p>
          </p:txBody>
        </p:sp>
      </p:grpSp>
      <p:grpSp>
        <p:nvGrpSpPr>
          <p:cNvPr id="112" name="Google Shape;112;p22"/>
          <p:cNvGrpSpPr/>
          <p:nvPr/>
        </p:nvGrpSpPr>
        <p:grpSpPr>
          <a:xfrm>
            <a:off x="5076650" y="0"/>
            <a:ext cx="3247350" cy="2018250"/>
            <a:chOff x="5076650" y="0"/>
            <a:chExt cx="3247350" cy="2018250"/>
          </a:xfrm>
        </p:grpSpPr>
        <p:pic>
          <p:nvPicPr>
            <p:cNvPr id="113" name="Google Shape;113;p22"/>
            <p:cNvPicPr preferRelativeResize="0"/>
            <p:nvPr/>
          </p:nvPicPr>
          <p:blipFill>
            <a:blip r:embed="rId5">
              <a:alphaModFix/>
            </a:blip>
            <a:stretch>
              <a:fillRect/>
            </a:stretch>
          </p:blipFill>
          <p:spPr>
            <a:xfrm>
              <a:off x="5076650" y="0"/>
              <a:ext cx="3247350" cy="2018250"/>
            </a:xfrm>
            <a:prstGeom prst="rect">
              <a:avLst/>
            </a:prstGeom>
            <a:noFill/>
            <a:ln>
              <a:noFill/>
            </a:ln>
          </p:spPr>
        </p:pic>
        <p:sp>
          <p:nvSpPr>
            <p:cNvPr id="114" name="Google Shape;114;p22"/>
            <p:cNvSpPr txBox="1"/>
            <p:nvPr/>
          </p:nvSpPr>
          <p:spPr>
            <a:xfrm>
              <a:off x="6195875" y="675675"/>
              <a:ext cx="1008900" cy="66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5F3992"/>
                  </a:solidFill>
                  <a:latin typeface="Rubik Medium"/>
                  <a:ea typeface="Rubik Medium"/>
                  <a:cs typeface="Rubik Medium"/>
                  <a:sym typeface="Rubik Medium"/>
                </a:rPr>
                <a:t>1970</a:t>
              </a:r>
              <a:endParaRPr sz="2400">
                <a:solidFill>
                  <a:srgbClr val="5F3992"/>
                </a:solidFill>
                <a:latin typeface="Rubik Medium"/>
                <a:ea typeface="Rubik Medium"/>
                <a:cs typeface="Rubik Medium"/>
                <a:sym typeface="Rubik Medium"/>
              </a:endParaRPr>
            </a:p>
          </p:txBody>
        </p:sp>
      </p:grpSp>
      <p:grpSp>
        <p:nvGrpSpPr>
          <p:cNvPr id="115" name="Google Shape;115;p22"/>
          <p:cNvGrpSpPr/>
          <p:nvPr/>
        </p:nvGrpSpPr>
        <p:grpSpPr>
          <a:xfrm>
            <a:off x="76775" y="2477726"/>
            <a:ext cx="4771851" cy="2135403"/>
            <a:chOff x="76775" y="2477726"/>
            <a:chExt cx="4771851" cy="2135403"/>
          </a:xfrm>
        </p:grpSpPr>
        <p:pic>
          <p:nvPicPr>
            <p:cNvPr id="116" name="Google Shape;116;p22"/>
            <p:cNvPicPr preferRelativeResize="0"/>
            <p:nvPr/>
          </p:nvPicPr>
          <p:blipFill>
            <a:blip r:embed="rId6">
              <a:alphaModFix/>
            </a:blip>
            <a:stretch>
              <a:fillRect/>
            </a:stretch>
          </p:blipFill>
          <p:spPr>
            <a:xfrm>
              <a:off x="76775" y="2477726"/>
              <a:ext cx="4771851" cy="2135403"/>
            </a:xfrm>
            <a:prstGeom prst="rect">
              <a:avLst/>
            </a:prstGeom>
            <a:noFill/>
            <a:ln>
              <a:noFill/>
            </a:ln>
          </p:spPr>
        </p:pic>
        <p:sp>
          <p:nvSpPr>
            <p:cNvPr id="117" name="Google Shape;117;p22"/>
            <p:cNvSpPr txBox="1"/>
            <p:nvPr/>
          </p:nvSpPr>
          <p:spPr>
            <a:xfrm>
              <a:off x="1960925" y="3547300"/>
              <a:ext cx="1008900" cy="66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5F3992"/>
                  </a:solidFill>
                  <a:latin typeface="Rubik Medium"/>
                  <a:ea typeface="Rubik Medium"/>
                  <a:cs typeface="Rubik Medium"/>
                  <a:sym typeface="Rubik Medium"/>
                </a:rPr>
                <a:t>1973</a:t>
              </a:r>
              <a:endParaRPr sz="2400">
                <a:solidFill>
                  <a:srgbClr val="5F3992"/>
                </a:solidFill>
                <a:latin typeface="Rubik Medium"/>
                <a:ea typeface="Rubik Medium"/>
                <a:cs typeface="Rubik Medium"/>
                <a:sym typeface="Rubik Medium"/>
              </a:endParaRPr>
            </a:p>
          </p:txBody>
        </p:sp>
      </p:grpSp>
      <p:grpSp>
        <p:nvGrpSpPr>
          <p:cNvPr id="118" name="Google Shape;118;p22"/>
          <p:cNvGrpSpPr/>
          <p:nvPr/>
        </p:nvGrpSpPr>
        <p:grpSpPr>
          <a:xfrm>
            <a:off x="4887265" y="2477725"/>
            <a:ext cx="3626109" cy="2135400"/>
            <a:chOff x="4887265" y="2477725"/>
            <a:chExt cx="3626109" cy="2135400"/>
          </a:xfrm>
        </p:grpSpPr>
        <p:pic>
          <p:nvPicPr>
            <p:cNvPr id="119" name="Google Shape;119;p22"/>
            <p:cNvPicPr preferRelativeResize="0"/>
            <p:nvPr/>
          </p:nvPicPr>
          <p:blipFill>
            <a:blip r:embed="rId7">
              <a:alphaModFix/>
            </a:blip>
            <a:stretch>
              <a:fillRect/>
            </a:stretch>
          </p:blipFill>
          <p:spPr>
            <a:xfrm>
              <a:off x="4887265" y="2477725"/>
              <a:ext cx="3626109" cy="2135400"/>
            </a:xfrm>
            <a:prstGeom prst="rect">
              <a:avLst/>
            </a:prstGeom>
            <a:noFill/>
            <a:ln>
              <a:noFill/>
            </a:ln>
          </p:spPr>
        </p:pic>
        <p:sp>
          <p:nvSpPr>
            <p:cNvPr id="120" name="Google Shape;120;p22"/>
            <p:cNvSpPr txBox="1"/>
            <p:nvPr/>
          </p:nvSpPr>
          <p:spPr>
            <a:xfrm>
              <a:off x="6412375" y="3547300"/>
              <a:ext cx="1008900" cy="66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5F3992"/>
                  </a:solidFill>
                  <a:latin typeface="Rubik Medium"/>
                  <a:ea typeface="Rubik Medium"/>
                  <a:cs typeface="Rubik Medium"/>
                  <a:sym typeface="Rubik Medium"/>
                </a:rPr>
                <a:t>1982</a:t>
              </a:r>
              <a:endParaRPr sz="2400">
                <a:solidFill>
                  <a:srgbClr val="5F3992"/>
                </a:solidFill>
                <a:latin typeface="Rubik Medium"/>
                <a:ea typeface="Rubik Medium"/>
                <a:cs typeface="Rubik Medium"/>
                <a:sym typeface="Rubik Medium"/>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2"/>
                                        </p:tgtEl>
                                        <p:attrNameLst>
                                          <p:attrName>style.visibility</p:attrName>
                                        </p:attrNameLst>
                                      </p:cBhvr>
                                      <p:to>
                                        <p:strVal val="visible"/>
                                      </p:to>
                                    </p:set>
                                    <p:animEffect transition="in" filter="fade">
                                      <p:cBhvr>
                                        <p:cTn id="7" dur="200"/>
                                        <p:tgtEl>
                                          <p:spTgt spid="1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5"/>
                                        </p:tgtEl>
                                        <p:attrNameLst>
                                          <p:attrName>style.visibility</p:attrName>
                                        </p:attrNameLst>
                                      </p:cBhvr>
                                      <p:to>
                                        <p:strVal val="visible"/>
                                      </p:to>
                                    </p:set>
                                    <p:animEffect transition="in" filter="fade">
                                      <p:cBhvr>
                                        <p:cTn id="12" dur="1"/>
                                        <p:tgtEl>
                                          <p:spTgt spid="11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8"/>
                                        </p:tgtEl>
                                        <p:attrNameLst>
                                          <p:attrName>style.visibility</p:attrName>
                                        </p:attrNameLst>
                                      </p:cBhvr>
                                      <p:to>
                                        <p:strVal val="visible"/>
                                      </p:to>
                                    </p:set>
                                    <p:animEffect transition="in" filter="fade">
                                      <p:cBhvr>
                                        <p:cTn id="17" dur="1"/>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Where is the Internet?</a:t>
            </a:r>
            <a:endParaRPr/>
          </a:p>
        </p:txBody>
      </p:sp>
      <p:sp>
        <p:nvSpPr>
          <p:cNvPr id="126" name="Google Shape;126;p23"/>
          <p:cNvSpPr txBox="1">
            <a:spLocks noGrp="1"/>
          </p:cNvSpPr>
          <p:nvPr>
            <p:ph type="body" idx="1"/>
          </p:nvPr>
        </p:nvSpPr>
        <p:spPr>
          <a:xfrm>
            <a:off x="311700" y="1152475"/>
            <a:ext cx="8520600" cy="3581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Three primary components:</a:t>
            </a:r>
            <a:endParaRPr/>
          </a:p>
          <a:p>
            <a:pPr marL="457200" lvl="0" indent="-342900" algn="l" rtl="0">
              <a:spcBef>
                <a:spcPts val="1000"/>
              </a:spcBef>
              <a:spcAft>
                <a:spcPts val="0"/>
              </a:spcAft>
              <a:buSzPts val="1800"/>
              <a:buAutoNum type="arabicPeriod"/>
            </a:pPr>
            <a:r>
              <a:rPr lang="en" b="1"/>
              <a:t>The Internet Backbone</a:t>
            </a:r>
            <a:br>
              <a:rPr lang="en"/>
            </a:br>
            <a:r>
              <a:rPr lang="en"/>
              <a:t>Long-distance networks — mostly on fiber optic cables — that carry data between data centers and consumers</a:t>
            </a:r>
            <a:endParaRPr/>
          </a:p>
          <a:p>
            <a:pPr marL="457200" lvl="0" indent="-342900" algn="l" rtl="0">
              <a:spcBef>
                <a:spcPts val="1000"/>
              </a:spcBef>
              <a:spcAft>
                <a:spcPts val="0"/>
              </a:spcAft>
              <a:buSzPts val="1800"/>
              <a:buAutoNum type="arabicPeriod"/>
            </a:pPr>
            <a:r>
              <a:rPr lang="en" b="1"/>
              <a:t>The “Last Mile” </a:t>
            </a:r>
            <a:br>
              <a:rPr lang="en"/>
            </a:br>
            <a:r>
              <a:rPr lang="en"/>
              <a:t>The part of the internet that connects homes and small businesses to the internet.</a:t>
            </a:r>
            <a:endParaRPr/>
          </a:p>
          <a:p>
            <a:pPr marL="457200" lvl="0" indent="-342900" algn="l" rtl="0">
              <a:spcBef>
                <a:spcPts val="1000"/>
              </a:spcBef>
              <a:spcAft>
                <a:spcPts val="0"/>
              </a:spcAft>
              <a:buSzPts val="1800"/>
              <a:buAutoNum type="arabicPeriod"/>
            </a:pPr>
            <a:r>
              <a:rPr lang="en" b="1"/>
              <a:t>Data Centers</a:t>
            </a:r>
            <a:br>
              <a:rPr lang="en"/>
            </a:br>
            <a:r>
              <a:rPr lang="en"/>
              <a:t>Can be located anywhere in the world, but they are often located in remote areas where land and electricity are cheap.</a:t>
            </a:r>
            <a:endParaRPr/>
          </a:p>
        </p:txBody>
      </p:sp>
      <p:sp>
        <p:nvSpPr>
          <p:cNvPr id="127" name="Google Shape;127;p23"/>
          <p:cNvSpPr txBox="1"/>
          <p:nvPr/>
        </p:nvSpPr>
        <p:spPr>
          <a:xfrm>
            <a:off x="76775" y="4733825"/>
            <a:ext cx="6503400" cy="34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Source: </a:t>
            </a:r>
            <a:r>
              <a:rPr lang="en" u="sng">
                <a:solidFill>
                  <a:schemeClr val="hlink"/>
                </a:solidFill>
                <a:hlinkClick r:id="rId3"/>
              </a:rPr>
              <a:t>https://www.vox.com/2014/6/16/18076282/the-internet</a:t>
            </a:r>
            <a:r>
              <a:rPr lang="en"/>
              <a:t> </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6">
                                            <p:txEl>
                                              <p:pRg st="0" end="0"/>
                                            </p:txEl>
                                          </p:spTgt>
                                        </p:tgtEl>
                                        <p:attrNameLst>
                                          <p:attrName>style.visibility</p:attrName>
                                        </p:attrNameLst>
                                      </p:cBhvr>
                                      <p:to>
                                        <p:strVal val="visible"/>
                                      </p:to>
                                    </p:set>
                                    <p:animEffect transition="in" filter="fade">
                                      <p:cBhvr>
                                        <p:cTn id="7" dur="1"/>
                                        <p:tgtEl>
                                          <p:spTgt spid="12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6">
                                            <p:txEl>
                                              <p:pRg st="1" end="1"/>
                                            </p:txEl>
                                          </p:spTgt>
                                        </p:tgtEl>
                                        <p:attrNameLst>
                                          <p:attrName>style.visibility</p:attrName>
                                        </p:attrNameLst>
                                      </p:cBhvr>
                                      <p:to>
                                        <p:strVal val="visible"/>
                                      </p:to>
                                    </p:set>
                                    <p:animEffect transition="in" filter="fade">
                                      <p:cBhvr>
                                        <p:cTn id="12" dur="1"/>
                                        <p:tgtEl>
                                          <p:spTgt spid="12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6">
                                            <p:txEl>
                                              <p:pRg st="2" end="2"/>
                                            </p:txEl>
                                          </p:spTgt>
                                        </p:tgtEl>
                                        <p:attrNameLst>
                                          <p:attrName>style.visibility</p:attrName>
                                        </p:attrNameLst>
                                      </p:cBhvr>
                                      <p:to>
                                        <p:strVal val="visible"/>
                                      </p:to>
                                    </p:set>
                                    <p:animEffect transition="in" filter="fade">
                                      <p:cBhvr>
                                        <p:cTn id="17" dur="1"/>
                                        <p:tgtEl>
                                          <p:spTgt spid="12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26">
                                            <p:txEl>
                                              <p:pRg st="3" end="3"/>
                                            </p:txEl>
                                          </p:spTgt>
                                        </p:tgtEl>
                                        <p:attrNameLst>
                                          <p:attrName>style.visibility</p:attrName>
                                        </p:attrNameLst>
                                      </p:cBhvr>
                                      <p:to>
                                        <p:strVal val="visible"/>
                                      </p:to>
                                    </p:set>
                                    <p:animEffect transition="in" filter="fade">
                                      <p:cBhvr>
                                        <p:cTn id="22" dur="1"/>
                                        <p:tgtEl>
                                          <p:spTgt spid="12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pic>
        <p:nvPicPr>
          <p:cNvPr id="132" name="Google Shape;132;p24"/>
          <p:cNvPicPr preferRelativeResize="0"/>
          <p:nvPr/>
        </p:nvPicPr>
        <p:blipFill>
          <a:blip r:embed="rId3">
            <a:alphaModFix/>
          </a:blip>
          <a:stretch>
            <a:fillRect/>
          </a:stretch>
        </p:blipFill>
        <p:spPr>
          <a:xfrm>
            <a:off x="1" y="-339025"/>
            <a:ext cx="9144000" cy="5482498"/>
          </a:xfrm>
          <a:prstGeom prst="rect">
            <a:avLst/>
          </a:prstGeom>
          <a:noFill/>
          <a:ln>
            <a:noFill/>
          </a:ln>
        </p:spPr>
      </p:pic>
      <p:sp>
        <p:nvSpPr>
          <p:cNvPr id="133" name="Google Shape;133;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3400"/>
              <a:t>Internet “Backbone”: Global</a:t>
            </a:r>
            <a:endParaRPr sz="3400">
              <a:solidFill>
                <a:srgbClr val="084C5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25"/>
          <p:cNvPicPr preferRelativeResize="0"/>
          <p:nvPr/>
        </p:nvPicPr>
        <p:blipFill rotWithShape="1">
          <a:blip r:embed="rId3">
            <a:alphaModFix/>
          </a:blip>
          <a:srcRect l="2059" t="6145" r="1266" b="3339"/>
          <a:stretch/>
        </p:blipFill>
        <p:spPr>
          <a:xfrm>
            <a:off x="1722525" y="1064775"/>
            <a:ext cx="5745800" cy="3560750"/>
          </a:xfrm>
          <a:prstGeom prst="rect">
            <a:avLst/>
          </a:prstGeom>
          <a:noFill/>
          <a:ln>
            <a:noFill/>
          </a:ln>
        </p:spPr>
      </p:pic>
      <p:sp>
        <p:nvSpPr>
          <p:cNvPr id="139" name="Google Shape;139;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3400"/>
              <a:t>Internet “Backbone”: National</a:t>
            </a:r>
            <a:endParaRPr sz="3400">
              <a:solidFill>
                <a:srgbClr val="084C59"/>
              </a:solidFill>
            </a:endParaRPr>
          </a:p>
        </p:txBody>
      </p:sp>
      <p:sp>
        <p:nvSpPr>
          <p:cNvPr id="140" name="Google Shape;140;p25"/>
          <p:cNvSpPr txBox="1"/>
          <p:nvPr/>
        </p:nvSpPr>
        <p:spPr>
          <a:xfrm>
            <a:off x="-100" y="4756775"/>
            <a:ext cx="6129600" cy="38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Arimo"/>
                <a:ea typeface="Arimo"/>
                <a:cs typeface="Arimo"/>
                <a:sym typeface="Arimo"/>
              </a:rPr>
              <a:t>Source: </a:t>
            </a:r>
            <a:r>
              <a:rPr lang="en" u="sng">
                <a:solidFill>
                  <a:schemeClr val="hlink"/>
                </a:solidFill>
                <a:latin typeface="Arimo"/>
                <a:ea typeface="Arimo"/>
                <a:cs typeface="Arimo"/>
                <a:sym typeface="Arimo"/>
                <a:hlinkClick r:id="rId4"/>
              </a:rPr>
              <a:t>http://computer.howstuffworks.com/bpl4.htm</a:t>
            </a:r>
            <a:r>
              <a:rPr lang="en">
                <a:latin typeface="Arimo"/>
                <a:ea typeface="Arimo"/>
                <a:cs typeface="Arimo"/>
                <a:sym typeface="Arimo"/>
              </a:rPr>
              <a:t> </a:t>
            </a:r>
            <a:endParaRPr>
              <a:latin typeface="Arimo"/>
              <a:ea typeface="Arimo"/>
              <a:cs typeface="Arimo"/>
              <a:sym typeface="Arimo"/>
            </a:endParaRPr>
          </a:p>
        </p:txBody>
      </p:sp>
      <p:sp>
        <p:nvSpPr>
          <p:cNvPr id="141" name="Google Shape;141;p25"/>
          <p:cNvSpPr txBox="1">
            <a:spLocks noGrp="1"/>
          </p:cNvSpPr>
          <p:nvPr>
            <p:ph type="body" idx="1"/>
          </p:nvPr>
        </p:nvSpPr>
        <p:spPr>
          <a:xfrm>
            <a:off x="311700" y="1591150"/>
            <a:ext cx="8520600" cy="2193600"/>
          </a:xfrm>
          <a:prstGeom prst="rect">
            <a:avLst/>
          </a:prstGeom>
          <a:solidFill>
            <a:srgbClr val="EFEFEF"/>
          </a:solidFill>
          <a:ln w="9525" cap="flat" cmpd="sng">
            <a:solidFill>
              <a:srgbClr val="434343"/>
            </a:solidFill>
            <a:prstDash val="solid"/>
            <a:round/>
            <a:headEnd type="none" w="sm" len="sm"/>
            <a:tailEnd type="none" w="sm" len="sm"/>
          </a:ln>
        </p:spPr>
        <p:txBody>
          <a:bodyPr spcFirstLastPara="1" wrap="square" lIns="91425" tIns="91425" rIns="91425" bIns="91425" anchor="t" anchorCtr="0">
            <a:normAutofit lnSpcReduction="10000"/>
          </a:bodyPr>
          <a:lstStyle/>
          <a:p>
            <a:pPr marL="457200" lvl="0" indent="-342900" algn="l" rtl="0">
              <a:spcBef>
                <a:spcPts val="1000"/>
              </a:spcBef>
              <a:spcAft>
                <a:spcPts val="0"/>
              </a:spcAft>
              <a:buSzPts val="1800"/>
              <a:buChar char="-"/>
            </a:pPr>
            <a:r>
              <a:rPr lang="en"/>
              <a:t>A very high-speed data transmission line that provides networking facilities to relatively small but high-speed Internet service providers all around the world.</a:t>
            </a:r>
            <a:endParaRPr/>
          </a:p>
          <a:p>
            <a:pPr marL="457200" lvl="0" indent="-342900" algn="l" rtl="0">
              <a:spcBef>
                <a:spcPts val="1000"/>
              </a:spcBef>
              <a:spcAft>
                <a:spcPts val="0"/>
              </a:spcAft>
              <a:buSzPts val="1800"/>
              <a:buChar char="-"/>
            </a:pPr>
            <a:r>
              <a:rPr lang="en"/>
              <a:t>Some of the largest companies running different parts of the Internet backbone include UUNET, AT&amp;T, GTE Corp. and Sprint Nextel Corp.</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1"/>
                                        </p:tgtEl>
                                        <p:attrNameLst>
                                          <p:attrName>style.visibility</p:attrName>
                                        </p:attrNameLst>
                                      </p:cBhvr>
                                      <p:to>
                                        <p:strVal val="visible"/>
                                      </p:to>
                                    </p:set>
                                    <p:animEffect transition="in" filter="fade">
                                      <p:cBhvr>
                                        <p:cTn id="7" dur="1"/>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6" name="Google Shape;146;p26"/>
          <p:cNvPicPr preferRelativeResize="0"/>
          <p:nvPr/>
        </p:nvPicPr>
        <p:blipFill>
          <a:blip r:embed="rId3">
            <a:alphaModFix/>
          </a:blip>
          <a:stretch>
            <a:fillRect/>
          </a:stretch>
        </p:blipFill>
        <p:spPr>
          <a:xfrm>
            <a:off x="3016500" y="951925"/>
            <a:ext cx="3382075" cy="3804850"/>
          </a:xfrm>
          <a:prstGeom prst="rect">
            <a:avLst/>
          </a:prstGeom>
          <a:noFill/>
          <a:ln>
            <a:noFill/>
          </a:ln>
        </p:spPr>
      </p:pic>
      <p:sp>
        <p:nvSpPr>
          <p:cNvPr id="147" name="Google Shape;147;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3400"/>
              <a:t>The “Last Mile”: Local</a:t>
            </a:r>
            <a:endParaRPr sz="3600"/>
          </a:p>
        </p:txBody>
      </p:sp>
      <p:sp>
        <p:nvSpPr>
          <p:cNvPr id="148" name="Google Shape;148;p26"/>
          <p:cNvSpPr txBox="1"/>
          <p:nvPr/>
        </p:nvSpPr>
        <p:spPr>
          <a:xfrm>
            <a:off x="-100" y="4756775"/>
            <a:ext cx="6129600" cy="38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Arimo"/>
                <a:ea typeface="Arimo"/>
                <a:cs typeface="Arimo"/>
                <a:sym typeface="Arimo"/>
              </a:rPr>
              <a:t>Source: </a:t>
            </a:r>
            <a:r>
              <a:rPr lang="en" u="sng">
                <a:solidFill>
                  <a:schemeClr val="hlink"/>
                </a:solidFill>
                <a:latin typeface="Arimo"/>
                <a:ea typeface="Arimo"/>
                <a:cs typeface="Arimo"/>
                <a:sym typeface="Arimo"/>
                <a:hlinkClick r:id="rId4"/>
              </a:rPr>
              <a:t>http://computer.howstuffworks.com/bpl4.htm</a:t>
            </a:r>
            <a:r>
              <a:rPr lang="en">
                <a:latin typeface="Arimo"/>
                <a:ea typeface="Arimo"/>
                <a:cs typeface="Arimo"/>
                <a:sym typeface="Arimo"/>
              </a:rPr>
              <a:t> </a:t>
            </a:r>
            <a:endParaRPr>
              <a:latin typeface="Arimo"/>
              <a:ea typeface="Arimo"/>
              <a:cs typeface="Arimo"/>
              <a:sym typeface="Arimo"/>
            </a:endParaRPr>
          </a:p>
        </p:txBody>
      </p:sp>
      <p:sp>
        <p:nvSpPr>
          <p:cNvPr id="149" name="Google Shape;149;p26"/>
          <p:cNvSpPr txBox="1">
            <a:spLocks noGrp="1"/>
          </p:cNvSpPr>
          <p:nvPr>
            <p:ph type="body" idx="1"/>
          </p:nvPr>
        </p:nvSpPr>
        <p:spPr>
          <a:xfrm>
            <a:off x="311700" y="1950300"/>
            <a:ext cx="8520600" cy="1808100"/>
          </a:xfrm>
          <a:prstGeom prst="rect">
            <a:avLst/>
          </a:prstGeom>
          <a:solidFill>
            <a:srgbClr val="F3F3F3"/>
          </a:solidFill>
          <a:ln w="9525" cap="flat" cmpd="sng">
            <a:solidFill>
              <a:srgbClr val="000000"/>
            </a:solidFill>
            <a:prstDash val="solid"/>
            <a:round/>
            <a:headEnd type="none" w="sm" len="sm"/>
            <a:tailEnd type="none" w="sm" len="sm"/>
          </a:ln>
        </p:spPr>
        <p:txBody>
          <a:bodyPr spcFirstLastPara="1" wrap="square" lIns="91425" tIns="91425" rIns="91425" bIns="91425" anchor="t" anchorCtr="0">
            <a:normAutofit/>
          </a:bodyPr>
          <a:lstStyle/>
          <a:p>
            <a:pPr marL="457200" lvl="0" indent="-342900" algn="l" rtl="0">
              <a:spcBef>
                <a:spcPts val="1000"/>
              </a:spcBef>
              <a:spcAft>
                <a:spcPts val="0"/>
              </a:spcAft>
              <a:buSzPts val="1800"/>
              <a:buChar char="-"/>
            </a:pPr>
            <a:r>
              <a:rPr lang="en"/>
              <a:t>The final connectivity leg between the telecommunication service provider and an individual customer (e.g. Comcast, RCN, etc.).</a:t>
            </a:r>
            <a:endParaRPr/>
          </a:p>
          <a:p>
            <a:pPr marL="457200" lvl="0" indent="-342900" algn="l" rtl="0">
              <a:spcBef>
                <a:spcPts val="1000"/>
              </a:spcBef>
              <a:spcAft>
                <a:spcPts val="0"/>
              </a:spcAft>
              <a:buSzPts val="1800"/>
              <a:buChar char="-"/>
            </a:pPr>
            <a:r>
              <a:rPr lang="en"/>
              <a:t>The most widely used last mile technologies are DOCSIS (xDSL Cable and Cable Modem Access), fiber optic, or wireless access.</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fade">
                                      <p:cBhvr>
                                        <p:cTn id="7" dur="1"/>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7"/>
          <p:cNvPicPr preferRelativeResize="0"/>
          <p:nvPr/>
        </p:nvPicPr>
        <p:blipFill>
          <a:blip r:embed="rId3">
            <a:alphaModFix/>
          </a:blip>
          <a:stretch>
            <a:fillRect/>
          </a:stretch>
        </p:blipFill>
        <p:spPr>
          <a:xfrm>
            <a:off x="0" y="0"/>
            <a:ext cx="9144000" cy="5143518"/>
          </a:xfrm>
          <a:prstGeom prst="rect">
            <a:avLst/>
          </a:prstGeom>
          <a:noFill/>
          <a:ln>
            <a:noFill/>
          </a:ln>
        </p:spPr>
      </p:pic>
      <p:sp>
        <p:nvSpPr>
          <p:cNvPr id="155" name="Google Shape;155;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solidFill>
                  <a:srgbClr val="FFFFFF"/>
                </a:solidFill>
              </a:rPr>
              <a:t>Pictured: A Google Data Center</a:t>
            </a:r>
            <a:endParaRPr>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Who controls the Internet?</a:t>
            </a:r>
            <a:endParaRPr/>
          </a:p>
        </p:txBody>
      </p:sp>
      <p:sp>
        <p:nvSpPr>
          <p:cNvPr id="161" name="Google Shape;161;p28"/>
          <p:cNvSpPr txBox="1">
            <a:spLocks noGrp="1"/>
          </p:cNvSpPr>
          <p:nvPr>
            <p:ph type="body" idx="1"/>
          </p:nvPr>
        </p:nvSpPr>
        <p:spPr>
          <a:xfrm>
            <a:off x="311700" y="1152475"/>
            <a:ext cx="8520600" cy="3637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No one runs the Internet. It’s organized as a decentralized network of networks. </a:t>
            </a:r>
            <a:endParaRPr/>
          </a:p>
          <a:p>
            <a:pPr marL="457200" lvl="0" indent="-342900" algn="l" rtl="0">
              <a:spcBef>
                <a:spcPts val="1000"/>
              </a:spcBef>
              <a:spcAft>
                <a:spcPts val="0"/>
              </a:spcAft>
              <a:buSzPts val="1800"/>
              <a:buChar char="●"/>
            </a:pPr>
            <a:r>
              <a:rPr lang="en"/>
              <a:t>Thousands of companies, universities, governments, and other entities operate their own networks and exchange traffic with each other based on voluntary interconnection agreements</a:t>
            </a:r>
            <a:endParaRPr/>
          </a:p>
          <a:p>
            <a:pPr marL="457200" lvl="0" indent="-342900" algn="l" rtl="0">
              <a:spcBef>
                <a:spcPts val="1000"/>
              </a:spcBef>
              <a:spcAft>
                <a:spcPts val="0"/>
              </a:spcAft>
              <a:buSzPts val="1800"/>
              <a:buChar char="●"/>
            </a:pPr>
            <a:r>
              <a:rPr lang="en"/>
              <a:t>There are technical standards committees (ICANN, IETF, etc.) that do meet and agree on rules of traffic exchange</a:t>
            </a:r>
            <a:endParaRPr/>
          </a:p>
          <a:p>
            <a:pPr marL="457200" lvl="0" indent="-342900" algn="l" rtl="0">
              <a:spcBef>
                <a:spcPts val="1000"/>
              </a:spcBef>
              <a:spcAft>
                <a:spcPts val="1000"/>
              </a:spcAft>
              <a:buSzPts val="1800"/>
              <a:buChar char="●"/>
            </a:pPr>
            <a:r>
              <a:rPr lang="en"/>
              <a:t>Governments can filter and block traffic (as can companies, schools, etc.)</a:t>
            </a:r>
            <a:endParaRPr/>
          </a:p>
        </p:txBody>
      </p:sp>
      <p:sp>
        <p:nvSpPr>
          <p:cNvPr id="162" name="Google Shape;162;p28"/>
          <p:cNvSpPr txBox="1"/>
          <p:nvPr/>
        </p:nvSpPr>
        <p:spPr>
          <a:xfrm>
            <a:off x="0" y="4634100"/>
            <a:ext cx="5856300" cy="50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ubik"/>
                <a:ea typeface="Rubik"/>
                <a:cs typeface="Rubik"/>
                <a:sym typeface="Rubik"/>
              </a:rPr>
              <a:t>Source: </a:t>
            </a:r>
            <a:r>
              <a:rPr lang="en" u="sng">
                <a:solidFill>
                  <a:schemeClr val="hlink"/>
                </a:solidFill>
                <a:latin typeface="Rubik"/>
                <a:ea typeface="Rubik"/>
                <a:cs typeface="Rubik"/>
                <a:sym typeface="Rubik"/>
                <a:hlinkClick r:id="rId3"/>
              </a:rPr>
              <a:t>https://www.vox.com/2014/6/16/18076282/the-internet</a:t>
            </a:r>
            <a:endParaRPr>
              <a:latin typeface="Rubik"/>
              <a:ea typeface="Rubik"/>
              <a:cs typeface="Rubik"/>
              <a:sym typeface="Rubik"/>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1">
                                            <p:txEl>
                                              <p:pRg st="0" end="0"/>
                                            </p:txEl>
                                          </p:spTgt>
                                        </p:tgtEl>
                                        <p:attrNameLst>
                                          <p:attrName>style.visibility</p:attrName>
                                        </p:attrNameLst>
                                      </p:cBhvr>
                                      <p:to>
                                        <p:strVal val="visible"/>
                                      </p:to>
                                    </p:set>
                                    <p:animEffect transition="in" filter="fade">
                                      <p:cBhvr>
                                        <p:cTn id="7" dur="1"/>
                                        <p:tgtEl>
                                          <p:spTgt spid="16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1">
                                            <p:txEl>
                                              <p:pRg st="1" end="1"/>
                                            </p:txEl>
                                          </p:spTgt>
                                        </p:tgtEl>
                                        <p:attrNameLst>
                                          <p:attrName>style.visibility</p:attrName>
                                        </p:attrNameLst>
                                      </p:cBhvr>
                                      <p:to>
                                        <p:strVal val="visible"/>
                                      </p:to>
                                    </p:set>
                                    <p:animEffect transition="in" filter="fade">
                                      <p:cBhvr>
                                        <p:cTn id="12" dur="1"/>
                                        <p:tgtEl>
                                          <p:spTgt spid="16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1">
                                            <p:txEl>
                                              <p:pRg st="2" end="2"/>
                                            </p:txEl>
                                          </p:spTgt>
                                        </p:tgtEl>
                                        <p:attrNameLst>
                                          <p:attrName>style.visibility</p:attrName>
                                        </p:attrNameLst>
                                      </p:cBhvr>
                                      <p:to>
                                        <p:strVal val="visible"/>
                                      </p:to>
                                    </p:set>
                                    <p:animEffect transition="in" filter="fade">
                                      <p:cBhvr>
                                        <p:cTn id="17" dur="1"/>
                                        <p:tgtEl>
                                          <p:spTgt spid="16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1">
                                            <p:txEl>
                                              <p:pRg st="3" end="3"/>
                                            </p:txEl>
                                          </p:spTgt>
                                        </p:tgtEl>
                                        <p:attrNameLst>
                                          <p:attrName>style.visibility</p:attrName>
                                        </p:attrNameLst>
                                      </p:cBhvr>
                                      <p:to>
                                        <p:strVal val="visible"/>
                                      </p:to>
                                    </p:set>
                                    <p:animEffect transition="in" filter="fade">
                                      <p:cBhvr>
                                        <p:cTn id="22" dur="1"/>
                                        <p:tgtEl>
                                          <p:spTgt spid="16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9"/>
          <p:cNvSpPr txBox="1">
            <a:spLocks noGrp="1"/>
          </p:cNvSpPr>
          <p:nvPr>
            <p:ph type="body" idx="1"/>
          </p:nvPr>
        </p:nvSpPr>
        <p:spPr>
          <a:xfrm>
            <a:off x="311700" y="1152475"/>
            <a:ext cx="8520600" cy="36372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dirty="0"/>
              <a:t>The principle that Internet service providers and governments should treat all data on the Internet the same, not discriminating or charging differentially by user, content, site, platform, application, type of attached equipment, or mode of communication. In the US, this is controlled by the FCC. </a:t>
            </a:r>
            <a:endParaRPr dirty="0"/>
          </a:p>
          <a:p>
            <a:pPr marL="457200" lvl="0" indent="-342900" algn="l" rtl="0">
              <a:spcBef>
                <a:spcPts val="1000"/>
              </a:spcBef>
              <a:spcAft>
                <a:spcPts val="0"/>
              </a:spcAft>
              <a:buSzPts val="1800"/>
              <a:buAutoNum type="arabicPeriod"/>
            </a:pPr>
            <a:r>
              <a:rPr lang="en" dirty="0"/>
              <a:t>Repealed in 2015, championed by </a:t>
            </a:r>
            <a:r>
              <a:rPr lang="en" dirty="0" err="1"/>
              <a:t>Ajit</a:t>
            </a:r>
            <a:r>
              <a:rPr lang="en" dirty="0"/>
              <a:t> Pai</a:t>
            </a:r>
            <a:endParaRPr dirty="0"/>
          </a:p>
          <a:p>
            <a:pPr marL="457200" lvl="0" indent="-342900" algn="l" rtl="0">
              <a:spcBef>
                <a:spcPts val="0"/>
              </a:spcBef>
              <a:spcAft>
                <a:spcPts val="0"/>
              </a:spcAft>
              <a:buSzPts val="1800"/>
              <a:buAutoNum type="arabicPeriod"/>
            </a:pPr>
            <a:r>
              <a:rPr lang="en" dirty="0"/>
              <a:t>Biden administration revisiting this determination</a:t>
            </a:r>
            <a:endParaRPr dirty="0"/>
          </a:p>
          <a:p>
            <a:pPr marL="0" lvl="0" indent="0" algn="l" rtl="0">
              <a:spcBef>
                <a:spcPts val="1000"/>
              </a:spcBef>
              <a:spcAft>
                <a:spcPts val="0"/>
              </a:spcAft>
              <a:buNone/>
            </a:pPr>
            <a:r>
              <a:rPr lang="en" dirty="0"/>
              <a:t>Questions to think about:</a:t>
            </a:r>
            <a:endParaRPr dirty="0"/>
          </a:p>
          <a:p>
            <a:pPr marL="457200" lvl="0" indent="-342900" algn="l" rtl="0">
              <a:spcBef>
                <a:spcPts val="1000"/>
              </a:spcBef>
              <a:spcAft>
                <a:spcPts val="0"/>
              </a:spcAft>
              <a:buSzPts val="1800"/>
              <a:buAutoNum type="arabicPeriod"/>
            </a:pPr>
            <a:r>
              <a:rPr lang="en" dirty="0"/>
              <a:t>What are the arguments FOR certain kinds of traffic getting prioritized?</a:t>
            </a:r>
            <a:endParaRPr dirty="0"/>
          </a:p>
          <a:p>
            <a:pPr marL="457200" lvl="0" indent="-342900" algn="l" rtl="0">
              <a:spcBef>
                <a:spcPts val="0"/>
              </a:spcBef>
              <a:spcAft>
                <a:spcPts val="0"/>
              </a:spcAft>
              <a:buSzPts val="1800"/>
              <a:buAutoNum type="arabicPeriod"/>
            </a:pPr>
            <a:r>
              <a:rPr lang="en" dirty="0"/>
              <a:t>What are the arguments against it?</a:t>
            </a:r>
            <a:endParaRPr dirty="0"/>
          </a:p>
        </p:txBody>
      </p:sp>
      <p:sp>
        <p:nvSpPr>
          <p:cNvPr id="168" name="Google Shape;168;p29"/>
          <p:cNvSpPr txBox="1"/>
          <p:nvPr/>
        </p:nvSpPr>
        <p:spPr>
          <a:xfrm>
            <a:off x="76200" y="4660200"/>
            <a:ext cx="8686800" cy="48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a:latin typeface="Montserrat"/>
                <a:ea typeface="Montserrat"/>
                <a:cs typeface="Montserrat"/>
                <a:sym typeface="Montserrat"/>
              </a:rPr>
              <a:t>Source: see article in course-website/course-files/readings/</a:t>
            </a:r>
            <a:r>
              <a:rPr lang="en-US" sz="1100" dirty="0">
                <a:latin typeface="Montserrat"/>
                <a:ea typeface="Montserrat"/>
                <a:cs typeface="Montserrat"/>
                <a:sym typeface="Montserrat"/>
              </a:rPr>
              <a:t>FCC net neutrality repeal -- what you need to know - </a:t>
            </a:r>
            <a:r>
              <a:rPr lang="en-US" sz="1100" dirty="0" err="1">
                <a:latin typeface="Montserrat"/>
                <a:ea typeface="Montserrat"/>
                <a:cs typeface="Montserrat"/>
                <a:sym typeface="Montserrat"/>
              </a:rPr>
              <a:t>CNET.pdf</a:t>
            </a:r>
            <a:endParaRPr sz="1100" dirty="0">
              <a:latin typeface="Montserrat"/>
              <a:ea typeface="Montserrat"/>
              <a:cs typeface="Montserrat"/>
              <a:sym typeface="Montserrat"/>
            </a:endParaRPr>
          </a:p>
        </p:txBody>
      </p:sp>
      <p:sp>
        <p:nvSpPr>
          <p:cNvPr id="169" name="Google Shape;169;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Net Neutrality?</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7">
                                            <p:txEl>
                                              <p:pRg st="0" end="0"/>
                                            </p:txEl>
                                          </p:spTgt>
                                        </p:tgtEl>
                                        <p:attrNameLst>
                                          <p:attrName>style.visibility</p:attrName>
                                        </p:attrNameLst>
                                      </p:cBhvr>
                                      <p:to>
                                        <p:strVal val="visible"/>
                                      </p:to>
                                    </p:set>
                                    <p:animEffect transition="in" filter="fade">
                                      <p:cBhvr>
                                        <p:cTn id="7" dur="1"/>
                                        <p:tgtEl>
                                          <p:spTgt spid="1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7">
                                            <p:txEl>
                                              <p:pRg st="1" end="1"/>
                                            </p:txEl>
                                          </p:spTgt>
                                        </p:tgtEl>
                                        <p:attrNameLst>
                                          <p:attrName>style.visibility</p:attrName>
                                        </p:attrNameLst>
                                      </p:cBhvr>
                                      <p:to>
                                        <p:strVal val="visible"/>
                                      </p:to>
                                    </p:set>
                                    <p:animEffect transition="in" filter="fade">
                                      <p:cBhvr>
                                        <p:cTn id="12" dur="1"/>
                                        <p:tgtEl>
                                          <p:spTgt spid="16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7">
                                            <p:txEl>
                                              <p:pRg st="2" end="2"/>
                                            </p:txEl>
                                          </p:spTgt>
                                        </p:tgtEl>
                                        <p:attrNameLst>
                                          <p:attrName>style.visibility</p:attrName>
                                        </p:attrNameLst>
                                      </p:cBhvr>
                                      <p:to>
                                        <p:strVal val="visible"/>
                                      </p:to>
                                    </p:set>
                                    <p:animEffect transition="in" filter="fade">
                                      <p:cBhvr>
                                        <p:cTn id="17" dur="1"/>
                                        <p:tgtEl>
                                          <p:spTgt spid="16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7">
                                            <p:txEl>
                                              <p:pRg st="3" end="3"/>
                                            </p:txEl>
                                          </p:spTgt>
                                        </p:tgtEl>
                                        <p:attrNameLst>
                                          <p:attrName>style.visibility</p:attrName>
                                        </p:attrNameLst>
                                      </p:cBhvr>
                                      <p:to>
                                        <p:strVal val="visible"/>
                                      </p:to>
                                    </p:set>
                                    <p:animEffect transition="in" filter="fade">
                                      <p:cBhvr>
                                        <p:cTn id="22" dur="1"/>
                                        <p:tgtEl>
                                          <p:spTgt spid="16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7">
                                            <p:txEl>
                                              <p:pRg st="4" end="4"/>
                                            </p:txEl>
                                          </p:spTgt>
                                        </p:tgtEl>
                                        <p:attrNameLst>
                                          <p:attrName>style.visibility</p:attrName>
                                        </p:attrNameLst>
                                      </p:cBhvr>
                                      <p:to>
                                        <p:strVal val="visible"/>
                                      </p:to>
                                    </p:set>
                                    <p:animEffect transition="in" filter="fade">
                                      <p:cBhvr>
                                        <p:cTn id="27" dur="1"/>
                                        <p:tgtEl>
                                          <p:spTgt spid="16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67">
                                            <p:txEl>
                                              <p:pRg st="5" end="5"/>
                                            </p:txEl>
                                          </p:spTgt>
                                        </p:tgtEl>
                                        <p:attrNameLst>
                                          <p:attrName>style.visibility</p:attrName>
                                        </p:attrNameLst>
                                      </p:cBhvr>
                                      <p:to>
                                        <p:strVal val="visible"/>
                                      </p:to>
                                    </p:set>
                                    <p:animEffect transition="in" filter="fade">
                                      <p:cBhvr>
                                        <p:cTn id="32" dur="1"/>
                                        <p:tgtEl>
                                          <p:spTgt spid="16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73"/>
        <p:cNvGrpSpPr/>
        <p:nvPr/>
      </p:nvGrpSpPr>
      <p:grpSpPr>
        <a:xfrm>
          <a:off x="0" y="0"/>
          <a:ext cx="0" cy="0"/>
          <a:chOff x="0" y="0"/>
          <a:chExt cx="0" cy="0"/>
        </a:xfrm>
      </p:grpSpPr>
      <p:pic>
        <p:nvPicPr>
          <p:cNvPr id="174" name="Google Shape;174;p30"/>
          <p:cNvPicPr preferRelativeResize="0"/>
          <p:nvPr/>
        </p:nvPicPr>
        <p:blipFill>
          <a:blip r:embed="rId3">
            <a:alphaModFix/>
          </a:blip>
          <a:stretch>
            <a:fillRect/>
          </a:stretch>
        </p:blipFill>
        <p:spPr>
          <a:xfrm>
            <a:off x="152400" y="152400"/>
            <a:ext cx="8395749" cy="4838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Who can access your data (transmission &amp; storage)?</a:t>
            </a:r>
            <a:endParaRPr/>
          </a:p>
        </p:txBody>
      </p:sp>
      <p:sp>
        <p:nvSpPr>
          <p:cNvPr id="180" name="Google Shape;180;p31"/>
          <p:cNvSpPr txBox="1">
            <a:spLocks noGrp="1"/>
          </p:cNvSpPr>
          <p:nvPr>
            <p:ph type="body" idx="1"/>
          </p:nvPr>
        </p:nvSpPr>
        <p:spPr>
          <a:xfrm>
            <a:off x="311700" y="1152475"/>
            <a:ext cx="8520600" cy="363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What did the 2013 Snowden leaks reveal?</a:t>
            </a:r>
            <a:endParaRPr/>
          </a:p>
          <a:p>
            <a:pPr marL="457200" lvl="0" indent="-342900" algn="l" rtl="0">
              <a:spcBef>
                <a:spcPts val="0"/>
              </a:spcBef>
              <a:spcAft>
                <a:spcPts val="0"/>
              </a:spcAft>
              <a:buSzPts val="1800"/>
              <a:buChar char="●"/>
            </a:pPr>
            <a:r>
              <a:rPr lang="en"/>
              <a:t>Britain's “Tempora” taps fiber optic cables around the world</a:t>
            </a:r>
            <a:endParaRPr/>
          </a:p>
          <a:p>
            <a:pPr marL="457200" lvl="0" indent="-342900" algn="l" rtl="0">
              <a:spcBef>
                <a:spcPts val="0"/>
              </a:spcBef>
              <a:spcAft>
                <a:spcPts val="0"/>
              </a:spcAft>
              <a:buSzPts val="1800"/>
              <a:buChar char="●"/>
            </a:pPr>
            <a:r>
              <a:rPr lang="en"/>
              <a:t>NSA could hack into Google and Yahoo data centers w/o their knowledge</a:t>
            </a:r>
            <a:endParaRPr/>
          </a:p>
          <a:p>
            <a:pPr marL="457200" lvl="0" indent="-342900" algn="l" rtl="0">
              <a:spcBef>
                <a:spcPts val="0"/>
              </a:spcBef>
              <a:spcAft>
                <a:spcPts val="0"/>
              </a:spcAft>
              <a:buSzPts val="1800"/>
              <a:buChar char="●"/>
            </a:pPr>
            <a:r>
              <a:rPr lang="en"/>
              <a:t>Verizon had been providing the NSA w/all of its phone records</a:t>
            </a:r>
            <a:endParaRPr/>
          </a:p>
          <a:p>
            <a:pPr marL="457200" lvl="0" indent="-342900" algn="l" rtl="0">
              <a:spcBef>
                <a:spcPts val="0"/>
              </a:spcBef>
              <a:spcAft>
                <a:spcPts val="0"/>
              </a:spcAft>
              <a:buSzPts val="1800"/>
              <a:buChar char="●"/>
            </a:pPr>
            <a:r>
              <a:rPr lang="en"/>
              <a:t>NSA can request user data from companies, which they are compelled to deliver on by law (PRISM)</a:t>
            </a:r>
            <a:endParaRPr/>
          </a:p>
          <a:p>
            <a:pPr marL="457200" lvl="0" indent="-342900" algn="l" rtl="0">
              <a:spcBef>
                <a:spcPts val="0"/>
              </a:spcBef>
              <a:spcAft>
                <a:spcPts val="0"/>
              </a:spcAft>
              <a:buSzPts val="1800"/>
              <a:buChar char="●"/>
            </a:pPr>
            <a:r>
              <a:rPr lang="en"/>
              <a:t>NSA undermines encryption via backdoors and promoting the use of weaker algorithms</a:t>
            </a:r>
            <a:endParaRPr/>
          </a:p>
        </p:txBody>
      </p:sp>
      <p:sp>
        <p:nvSpPr>
          <p:cNvPr id="181" name="Google Shape;181;p31"/>
          <p:cNvSpPr txBox="1"/>
          <p:nvPr/>
        </p:nvSpPr>
        <p:spPr>
          <a:xfrm>
            <a:off x="0" y="4195050"/>
            <a:ext cx="8894400" cy="94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latin typeface="Montserrat"/>
                <a:ea typeface="Montserrat"/>
                <a:cs typeface="Montserrat"/>
                <a:sym typeface="Montserrat"/>
              </a:rPr>
              <a:t>Sources: </a:t>
            </a:r>
          </a:p>
          <a:p>
            <a:pPr lvl="0"/>
            <a:r>
              <a:rPr lang="en" sz="1200" dirty="0">
                <a:latin typeface="Montserrat"/>
                <a:ea typeface="Montserrat"/>
                <a:cs typeface="Montserrat"/>
                <a:sym typeface="Montserrat"/>
              </a:rPr>
              <a:t>See course-website/course-files/readings/</a:t>
            </a:r>
            <a:r>
              <a:rPr lang="en-US" sz="1200" dirty="0">
                <a:latin typeface="Montserrat"/>
                <a:ea typeface="Montserrat"/>
                <a:cs typeface="Montserrat"/>
                <a:sym typeface="Montserrat"/>
              </a:rPr>
              <a:t>The 10 Biggest Revelations From Edward Snowden's Leaks _ </a:t>
            </a:r>
            <a:r>
              <a:rPr lang="en-US" sz="1200" dirty="0" err="1">
                <a:latin typeface="Montserrat"/>
                <a:ea typeface="Montserrat"/>
                <a:cs typeface="Montserrat"/>
                <a:sym typeface="Montserrat"/>
              </a:rPr>
              <a:t>Mashable.pdf</a:t>
            </a:r>
            <a:endParaRPr lang="en-US" sz="1200" dirty="0">
              <a:latin typeface="Montserrat"/>
              <a:ea typeface="Montserrat"/>
              <a:cs typeface="Montserrat"/>
              <a:sym typeface="Montserra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0">
                                            <p:txEl>
                                              <p:pRg st="0" end="0"/>
                                            </p:txEl>
                                          </p:spTgt>
                                        </p:tgtEl>
                                        <p:attrNameLst>
                                          <p:attrName>style.visibility</p:attrName>
                                        </p:attrNameLst>
                                      </p:cBhvr>
                                      <p:to>
                                        <p:strVal val="visible"/>
                                      </p:to>
                                    </p:set>
                                    <p:animEffect transition="in" filter="fade">
                                      <p:cBhvr>
                                        <p:cTn id="7" dur="1"/>
                                        <p:tgtEl>
                                          <p:spTgt spid="18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0">
                                            <p:txEl>
                                              <p:pRg st="1" end="1"/>
                                            </p:txEl>
                                          </p:spTgt>
                                        </p:tgtEl>
                                        <p:attrNameLst>
                                          <p:attrName>style.visibility</p:attrName>
                                        </p:attrNameLst>
                                      </p:cBhvr>
                                      <p:to>
                                        <p:strVal val="visible"/>
                                      </p:to>
                                    </p:set>
                                    <p:animEffect transition="in" filter="fade">
                                      <p:cBhvr>
                                        <p:cTn id="12" dur="1"/>
                                        <p:tgtEl>
                                          <p:spTgt spid="18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0">
                                            <p:txEl>
                                              <p:pRg st="2" end="2"/>
                                            </p:txEl>
                                          </p:spTgt>
                                        </p:tgtEl>
                                        <p:attrNameLst>
                                          <p:attrName>style.visibility</p:attrName>
                                        </p:attrNameLst>
                                      </p:cBhvr>
                                      <p:to>
                                        <p:strVal val="visible"/>
                                      </p:to>
                                    </p:set>
                                    <p:animEffect transition="in" filter="fade">
                                      <p:cBhvr>
                                        <p:cTn id="17" dur="1"/>
                                        <p:tgtEl>
                                          <p:spTgt spid="18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0">
                                            <p:txEl>
                                              <p:pRg st="3" end="3"/>
                                            </p:txEl>
                                          </p:spTgt>
                                        </p:tgtEl>
                                        <p:attrNameLst>
                                          <p:attrName>style.visibility</p:attrName>
                                        </p:attrNameLst>
                                      </p:cBhvr>
                                      <p:to>
                                        <p:strVal val="visible"/>
                                      </p:to>
                                    </p:set>
                                    <p:animEffect transition="in" filter="fade">
                                      <p:cBhvr>
                                        <p:cTn id="22" dur="1"/>
                                        <p:tgtEl>
                                          <p:spTgt spid="18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0">
                                            <p:txEl>
                                              <p:pRg st="4" end="4"/>
                                            </p:txEl>
                                          </p:spTgt>
                                        </p:tgtEl>
                                        <p:attrNameLst>
                                          <p:attrName>style.visibility</p:attrName>
                                        </p:attrNameLst>
                                      </p:cBhvr>
                                      <p:to>
                                        <p:strVal val="visible"/>
                                      </p:to>
                                    </p:set>
                                    <p:animEffect transition="in" filter="fade">
                                      <p:cBhvr>
                                        <p:cTn id="27" dur="1"/>
                                        <p:tgtEl>
                                          <p:spTgt spid="18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0">
                                            <p:txEl>
                                              <p:pRg st="5" end="5"/>
                                            </p:txEl>
                                          </p:spTgt>
                                        </p:tgtEl>
                                        <p:attrNameLst>
                                          <p:attrName>style.visibility</p:attrName>
                                        </p:attrNameLst>
                                      </p:cBhvr>
                                      <p:to>
                                        <p:strVal val="visible"/>
                                      </p:to>
                                    </p:set>
                                    <p:animEffect transition="in" filter="fade">
                                      <p:cBhvr>
                                        <p:cTn id="32" dur="1"/>
                                        <p:tgtEl>
                                          <p:spTgt spid="18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81"/>
                                        </p:tgtEl>
                                        <p:attrNameLst>
                                          <p:attrName>style.visibility</p:attrName>
                                        </p:attrNameLst>
                                      </p:cBhvr>
                                      <p:to>
                                        <p:strVal val="visible"/>
                                      </p:to>
                                    </p:set>
                                    <p:animEffect transition="in" filter="fade">
                                      <p:cBhvr>
                                        <p:cTn id="37" dur="1"/>
                                        <p:tgtEl>
                                          <p:spTgt spid="1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Announcements</a:t>
            </a:r>
            <a:endParaRPr/>
          </a:p>
        </p:txBody>
      </p:sp>
      <p:sp>
        <p:nvSpPr>
          <p:cNvPr id="61" name="Google Shape;61;p14"/>
          <p:cNvSpPr txBox="1">
            <a:spLocks noGrp="1"/>
          </p:cNvSpPr>
          <p:nvPr>
            <p:ph type="body" idx="1"/>
          </p:nvPr>
        </p:nvSpPr>
        <p:spPr>
          <a:xfrm>
            <a:off x="311700" y="1152475"/>
            <a:ext cx="8201400" cy="3686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Today’s lecture is based on the readings (Timothy B. Lee, 2014).</a:t>
            </a:r>
            <a:endParaRPr dirty="0"/>
          </a:p>
          <a:p>
            <a:pPr marL="457200" lvl="0" indent="-342900" algn="l" rtl="0">
              <a:spcBef>
                <a:spcPts val="1000"/>
              </a:spcBef>
              <a:spcAft>
                <a:spcPts val="1000"/>
              </a:spcAft>
              <a:buSzPts val="1800"/>
              <a:buChar char="●"/>
            </a:pPr>
            <a:r>
              <a:rPr lang="en" dirty="0"/>
              <a:t>Our first Tutorial will be Friday (during class). We will be examining how platforms gather data about their users to ‘optimize’ their experiences.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
                                            <p:txEl>
                                              <p:pRg st="0" end="0"/>
                                            </p:txEl>
                                          </p:spTgt>
                                        </p:tgtEl>
                                        <p:attrNameLst>
                                          <p:attrName>style.visibility</p:attrName>
                                        </p:attrNameLst>
                                      </p:cBhvr>
                                      <p:to>
                                        <p:strVal val="visible"/>
                                      </p:to>
                                    </p:set>
                                    <p:animEffect transition="in" filter="fade">
                                      <p:cBhvr>
                                        <p:cTn id="7" dur="200"/>
                                        <p:tgtEl>
                                          <p:spTgt spid="6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1">
                                            <p:txEl>
                                              <p:pRg st="1" end="1"/>
                                            </p:txEl>
                                          </p:spTgt>
                                        </p:tgtEl>
                                        <p:attrNameLst>
                                          <p:attrName>style.visibility</p:attrName>
                                        </p:attrNameLst>
                                      </p:cBhvr>
                                      <p:to>
                                        <p:strVal val="visible"/>
                                      </p:to>
                                    </p:set>
                                    <p:animEffect transition="in" filter="fade">
                                      <p:cBhvr>
                                        <p:cTn id="12" dur="200"/>
                                        <p:tgtEl>
                                          <p:spTgt spid="6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Learning Goals for this Week</a:t>
            </a:r>
            <a:endParaRPr/>
          </a:p>
        </p:txBody>
      </p:sp>
      <p:sp>
        <p:nvSpPr>
          <p:cNvPr id="67" name="Google Shape;67;p15"/>
          <p:cNvSpPr txBox="1">
            <a:spLocks noGrp="1"/>
          </p:cNvSpPr>
          <p:nvPr>
            <p:ph type="body" idx="1"/>
          </p:nvPr>
        </p:nvSpPr>
        <p:spPr>
          <a:xfrm>
            <a:off x="311700" y="1152475"/>
            <a:ext cx="8520600" cy="3928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During this course, we’ll be building different websites and computer programs that will eventually be part of the Internet. But before we do, we’re going to think a bit about the big picture.</a:t>
            </a:r>
            <a:endParaRPr/>
          </a:p>
          <a:p>
            <a:pPr marL="457200" lvl="0" indent="-342900" algn="l" rtl="0">
              <a:spcBef>
                <a:spcPts val="1000"/>
              </a:spcBef>
              <a:spcAft>
                <a:spcPts val="0"/>
              </a:spcAft>
              <a:buSzPts val="1800"/>
              <a:buChar char="●"/>
            </a:pPr>
            <a:r>
              <a:rPr lang="en"/>
              <a:t>Today: How the Internet works (more technical stuff)</a:t>
            </a:r>
            <a:endParaRPr/>
          </a:p>
          <a:p>
            <a:pPr marL="457200" lvl="0" indent="-342900" algn="l" rtl="0">
              <a:spcBef>
                <a:spcPts val="1000"/>
              </a:spcBef>
              <a:spcAft>
                <a:spcPts val="0"/>
              </a:spcAft>
              <a:buSzPts val="1800"/>
              <a:buChar char="●"/>
            </a:pPr>
            <a:r>
              <a:rPr lang="en"/>
              <a:t>Wednesday &amp; Friday: Societal considerations of the Internet:</a:t>
            </a:r>
            <a:endParaRPr/>
          </a:p>
          <a:p>
            <a:pPr marL="914400" lvl="1" indent="-317500" algn="l" rtl="0">
              <a:spcBef>
                <a:spcPts val="1000"/>
              </a:spcBef>
              <a:spcAft>
                <a:spcPts val="0"/>
              </a:spcAft>
              <a:buSzPts val="1400"/>
              <a:buChar char="○"/>
            </a:pPr>
            <a:r>
              <a:rPr lang="en"/>
              <a:t>How big of an issue is privacy and surveillance on the Internet?</a:t>
            </a:r>
            <a:endParaRPr/>
          </a:p>
          <a:p>
            <a:pPr marL="914400" lvl="1" indent="-317500" algn="l" rtl="0">
              <a:spcBef>
                <a:spcPts val="1000"/>
              </a:spcBef>
              <a:spcAft>
                <a:spcPts val="0"/>
              </a:spcAft>
              <a:buSzPts val="1400"/>
              <a:buChar char="○"/>
            </a:pPr>
            <a:r>
              <a:rPr lang="en"/>
              <a:t>Whose voices and ideas are being amplified / stifled on the Internet (and when / how might this happen)?</a:t>
            </a:r>
            <a:endParaRPr/>
          </a:p>
          <a:p>
            <a:pPr marL="914400" lvl="1" indent="-317500" algn="l" rtl="0">
              <a:spcBef>
                <a:spcPts val="1000"/>
              </a:spcBef>
              <a:spcAft>
                <a:spcPts val="1000"/>
              </a:spcAft>
              <a:buSzPts val="1400"/>
              <a:buChar char="○"/>
            </a:pPr>
            <a:r>
              <a:rPr lang="en"/>
              <a:t>Has power and control on the Internet shifted since its initial days? If so, should we care?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
                                            <p:txEl>
                                              <p:pRg st="0" end="0"/>
                                            </p:txEl>
                                          </p:spTgt>
                                        </p:tgtEl>
                                        <p:attrNameLst>
                                          <p:attrName>style.visibility</p:attrName>
                                        </p:attrNameLst>
                                      </p:cBhvr>
                                      <p:to>
                                        <p:strVal val="visible"/>
                                      </p:to>
                                    </p:set>
                                    <p:animEffect transition="in" filter="fade">
                                      <p:cBhvr>
                                        <p:cTn id="7" dur="1"/>
                                        <p:tgtEl>
                                          <p:spTgt spid="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7">
                                            <p:txEl>
                                              <p:pRg st="1" end="1"/>
                                            </p:txEl>
                                          </p:spTgt>
                                        </p:tgtEl>
                                        <p:attrNameLst>
                                          <p:attrName>style.visibility</p:attrName>
                                        </p:attrNameLst>
                                      </p:cBhvr>
                                      <p:to>
                                        <p:strVal val="visible"/>
                                      </p:to>
                                    </p:set>
                                    <p:animEffect transition="in" filter="fade">
                                      <p:cBhvr>
                                        <p:cTn id="12" dur="1"/>
                                        <p:tgtEl>
                                          <p:spTgt spid="6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7">
                                            <p:txEl>
                                              <p:pRg st="2" end="2"/>
                                            </p:txEl>
                                          </p:spTgt>
                                        </p:tgtEl>
                                        <p:attrNameLst>
                                          <p:attrName>style.visibility</p:attrName>
                                        </p:attrNameLst>
                                      </p:cBhvr>
                                      <p:to>
                                        <p:strVal val="visible"/>
                                      </p:to>
                                    </p:set>
                                    <p:animEffect transition="in" filter="fade">
                                      <p:cBhvr>
                                        <p:cTn id="17" dur="1"/>
                                        <p:tgtEl>
                                          <p:spTgt spid="6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7">
                                            <p:txEl>
                                              <p:pRg st="3" end="3"/>
                                            </p:txEl>
                                          </p:spTgt>
                                        </p:tgtEl>
                                        <p:attrNameLst>
                                          <p:attrName>style.visibility</p:attrName>
                                        </p:attrNameLst>
                                      </p:cBhvr>
                                      <p:to>
                                        <p:strVal val="visible"/>
                                      </p:to>
                                    </p:set>
                                    <p:animEffect transition="in" filter="fade">
                                      <p:cBhvr>
                                        <p:cTn id="22" dur="1"/>
                                        <p:tgtEl>
                                          <p:spTgt spid="6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7">
                                            <p:txEl>
                                              <p:pRg st="4" end="4"/>
                                            </p:txEl>
                                          </p:spTgt>
                                        </p:tgtEl>
                                        <p:attrNameLst>
                                          <p:attrName>style.visibility</p:attrName>
                                        </p:attrNameLst>
                                      </p:cBhvr>
                                      <p:to>
                                        <p:strVal val="visible"/>
                                      </p:to>
                                    </p:set>
                                    <p:animEffect transition="in" filter="fade">
                                      <p:cBhvr>
                                        <p:cTn id="27" dur="1"/>
                                        <p:tgtEl>
                                          <p:spTgt spid="6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7">
                                            <p:txEl>
                                              <p:pRg st="5" end="5"/>
                                            </p:txEl>
                                          </p:spTgt>
                                        </p:tgtEl>
                                        <p:attrNameLst>
                                          <p:attrName>style.visibility</p:attrName>
                                        </p:attrNameLst>
                                      </p:cBhvr>
                                      <p:to>
                                        <p:strVal val="visible"/>
                                      </p:to>
                                    </p:set>
                                    <p:animEffect transition="in" filter="fade">
                                      <p:cBhvr>
                                        <p:cTn id="32" dur="1"/>
                                        <p:tgtEl>
                                          <p:spTgt spid="6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Let’s find out what you already </a:t>
            </a:r>
            <a:br>
              <a:rPr lang="en"/>
            </a:br>
            <a:r>
              <a:rPr lang="en"/>
              <a:t>know about the Internet...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But first, let’s define it…</a:t>
            </a:r>
            <a:endParaRPr/>
          </a:p>
          <a:p>
            <a:pPr marL="0" lvl="0" indent="0" algn="l" rtl="0">
              <a:spcBef>
                <a:spcPts val="0"/>
              </a:spcBef>
              <a:spcAft>
                <a:spcPts val="0"/>
              </a:spcAft>
              <a:buNone/>
            </a:pPr>
            <a:endParaRPr/>
          </a:p>
        </p:txBody>
      </p:sp>
      <p:sp>
        <p:nvSpPr>
          <p:cNvPr id="78" name="Google Shape;78;p17"/>
          <p:cNvSpPr txBox="1">
            <a:spLocks noGrp="1"/>
          </p:cNvSpPr>
          <p:nvPr>
            <p:ph type="body" idx="1"/>
          </p:nvPr>
        </p:nvSpPr>
        <p:spPr>
          <a:xfrm>
            <a:off x="311700" y="1152475"/>
            <a:ext cx="8520600" cy="363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 series of tubes to transmit data.</a:t>
            </a:r>
            <a:endParaRPr/>
          </a:p>
          <a:p>
            <a:pPr marL="0" lvl="0" indent="0" algn="l" rtl="0">
              <a:spcBef>
                <a:spcPts val="0"/>
              </a:spcBef>
              <a:spcAft>
                <a:spcPts val="0"/>
              </a:spcAft>
              <a:buNone/>
            </a:pPr>
            <a:r>
              <a:rPr lang="en"/>
              <a:t>An intangible world.</a:t>
            </a:r>
            <a:endParaRPr/>
          </a:p>
          <a:p>
            <a:pPr marL="0" lvl="0" indent="0" algn="l" rtl="0">
              <a:spcBef>
                <a:spcPts val="0"/>
              </a:spcBef>
              <a:spcAft>
                <a:spcPts val="0"/>
              </a:spcAft>
              <a:buNone/>
            </a:pPr>
            <a:r>
              <a:rPr lang="en"/>
              <a:t>A storage facility for data</a:t>
            </a:r>
            <a:endParaRPr/>
          </a:p>
          <a:p>
            <a:pPr marL="0" lvl="0" indent="0" algn="l" rtl="0">
              <a:spcBef>
                <a:spcPts val="0"/>
              </a:spcBef>
              <a:spcAft>
                <a:spcPts val="0"/>
              </a:spcAft>
              <a:buNone/>
            </a:pPr>
            <a:r>
              <a:rPr lang="en"/>
              <a:t>Can transmit any kind of data and if you have a device, it can be reconstituted on the other side.</a:t>
            </a:r>
            <a:endParaRPr/>
          </a:p>
          <a:p>
            <a:pPr marL="0" lvl="0" indent="0" algn="l" rtl="0">
              <a:spcBef>
                <a:spcPts val="0"/>
              </a:spcBef>
              <a:spcAft>
                <a:spcPts val="0"/>
              </a:spcAft>
              <a:buNone/>
            </a:pPr>
            <a:r>
              <a:rPr lang="en"/>
              <a:t>The data may or may not be true – so you need more data. Or you research.</a:t>
            </a:r>
            <a:endParaRPr/>
          </a:p>
          <a:p>
            <a:pPr marL="0" lvl="0" indent="0" algn="l" rtl="0">
              <a:spcBef>
                <a:spcPts val="0"/>
              </a:spcBef>
              <a:spcAft>
                <a:spcPts val="0"/>
              </a:spcAft>
              <a:buNone/>
            </a:pPr>
            <a:endParaRPr/>
          </a:p>
          <a:p>
            <a:pPr marL="0" lvl="0" indent="0" algn="l" rtl="0">
              <a:spcBef>
                <a:spcPts val="0"/>
              </a:spcBef>
              <a:spcAft>
                <a:spcPts val="0"/>
              </a:spcAft>
              <a:buNone/>
            </a:pPr>
            <a:r>
              <a:rPr lang="en"/>
              <a:t>– Start here on Wednesday –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But first, let’s define it…</a:t>
            </a:r>
            <a:endParaRPr/>
          </a:p>
        </p:txBody>
      </p:sp>
      <p:sp>
        <p:nvSpPr>
          <p:cNvPr id="84" name="Google Shape;84;p18"/>
          <p:cNvSpPr txBox="1">
            <a:spLocks noGrp="1"/>
          </p:cNvSpPr>
          <p:nvPr>
            <p:ph type="body" idx="1"/>
          </p:nvPr>
        </p:nvSpPr>
        <p:spPr>
          <a:xfrm>
            <a:off x="311700" y="1152475"/>
            <a:ext cx="8520600" cy="38754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b="1"/>
              <a:t>“The Internet”</a:t>
            </a:r>
            <a:r>
              <a:rPr lang="en"/>
              <a:t> can be used in a lot of different ways:</a:t>
            </a:r>
            <a:endParaRPr/>
          </a:p>
          <a:p>
            <a:pPr marL="457200" lvl="0" indent="-334327" algn="l" rtl="0">
              <a:spcBef>
                <a:spcPts val="1000"/>
              </a:spcBef>
              <a:spcAft>
                <a:spcPts val="0"/>
              </a:spcAft>
              <a:buSzPct val="100000"/>
              <a:buChar char="■"/>
            </a:pPr>
            <a:r>
              <a:rPr lang="en" b="1">
                <a:solidFill>
                  <a:srgbClr val="3C78D8"/>
                </a:solidFill>
              </a:rPr>
              <a:t>Today</a:t>
            </a:r>
            <a:r>
              <a:rPr lang="en"/>
              <a:t> we’ll be talking about “The Internet” in terms of its technical infrastructure (e.g. fiber optic cables, “last mile” networks, data centers, and TCP/IP).</a:t>
            </a:r>
            <a:endParaRPr/>
          </a:p>
          <a:p>
            <a:pPr marL="457200" lvl="0" indent="-334327" algn="l" rtl="0">
              <a:spcBef>
                <a:spcPts val="1000"/>
              </a:spcBef>
              <a:spcAft>
                <a:spcPts val="0"/>
              </a:spcAft>
              <a:buSzPct val="100000"/>
              <a:buChar char="■"/>
            </a:pPr>
            <a:r>
              <a:rPr lang="en"/>
              <a:t>On </a:t>
            </a:r>
            <a:r>
              <a:rPr lang="en" b="1">
                <a:solidFill>
                  <a:srgbClr val="3C78D8"/>
                </a:solidFill>
              </a:rPr>
              <a:t>Wednesday &amp; Friday</a:t>
            </a:r>
            <a:r>
              <a:rPr lang="en"/>
              <a:t>, we’ll be discussing “The Internet” in terms of the “social life of the internet”(i.e., content and services the run on top of internet infrastructure).</a:t>
            </a:r>
            <a:endParaRPr/>
          </a:p>
          <a:p>
            <a:pPr marL="457200" lvl="0" indent="-334327" algn="l" rtl="0">
              <a:spcBef>
                <a:spcPts val="1000"/>
              </a:spcBef>
              <a:spcAft>
                <a:spcPts val="0"/>
              </a:spcAft>
              <a:buSzPct val="100000"/>
              <a:buChar char="■"/>
            </a:pPr>
            <a:r>
              <a:rPr lang="en"/>
              <a:t>Oftentimes “The Web” and “The Internet” are used interchangeably. But from a CS perspective, they’re very different:</a:t>
            </a:r>
            <a:endParaRPr/>
          </a:p>
          <a:p>
            <a:pPr marL="914400" lvl="1" indent="-310832" algn="l" rtl="0">
              <a:spcBef>
                <a:spcPts val="1000"/>
              </a:spcBef>
              <a:spcAft>
                <a:spcPts val="0"/>
              </a:spcAft>
              <a:buSzPct val="87500"/>
              <a:buChar char="■"/>
            </a:pPr>
            <a:r>
              <a:rPr lang="en" b="1" i="1"/>
              <a:t>The Internet</a:t>
            </a:r>
            <a:r>
              <a:rPr lang="en"/>
              <a:t> refers to the physical network infrastructure + TCP/IP protocol</a:t>
            </a:r>
            <a:endParaRPr/>
          </a:p>
          <a:p>
            <a:pPr marL="914400" lvl="1" indent="-310832" algn="l" rtl="0">
              <a:spcBef>
                <a:spcPts val="1000"/>
              </a:spcBef>
              <a:spcAft>
                <a:spcPts val="1000"/>
              </a:spcAft>
              <a:buSzPct val="87500"/>
              <a:buChar char="■"/>
            </a:pPr>
            <a:r>
              <a:rPr lang="en" b="1" i="1"/>
              <a:t>The Web</a:t>
            </a:r>
            <a:r>
              <a:rPr lang="en"/>
              <a:t> is one application that runs on top of the internet (others include zoom, email, telnet, ssh, etc.).</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4">
                                            <p:txEl>
                                              <p:pRg st="0" end="0"/>
                                            </p:txEl>
                                          </p:spTgt>
                                        </p:tgtEl>
                                        <p:attrNameLst>
                                          <p:attrName>style.visibility</p:attrName>
                                        </p:attrNameLst>
                                      </p:cBhvr>
                                      <p:to>
                                        <p:strVal val="visible"/>
                                      </p:to>
                                    </p:set>
                                    <p:animEffect transition="in" filter="fade">
                                      <p:cBhvr>
                                        <p:cTn id="7" dur="1"/>
                                        <p:tgtEl>
                                          <p:spTgt spid="8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4">
                                            <p:txEl>
                                              <p:pRg st="1" end="1"/>
                                            </p:txEl>
                                          </p:spTgt>
                                        </p:tgtEl>
                                        <p:attrNameLst>
                                          <p:attrName>style.visibility</p:attrName>
                                        </p:attrNameLst>
                                      </p:cBhvr>
                                      <p:to>
                                        <p:strVal val="visible"/>
                                      </p:to>
                                    </p:set>
                                    <p:animEffect transition="in" filter="fade">
                                      <p:cBhvr>
                                        <p:cTn id="12" dur="1"/>
                                        <p:tgtEl>
                                          <p:spTgt spid="8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4">
                                            <p:txEl>
                                              <p:pRg st="2" end="2"/>
                                            </p:txEl>
                                          </p:spTgt>
                                        </p:tgtEl>
                                        <p:attrNameLst>
                                          <p:attrName>style.visibility</p:attrName>
                                        </p:attrNameLst>
                                      </p:cBhvr>
                                      <p:to>
                                        <p:strVal val="visible"/>
                                      </p:to>
                                    </p:set>
                                    <p:animEffect transition="in" filter="fade">
                                      <p:cBhvr>
                                        <p:cTn id="17" dur="1"/>
                                        <p:tgtEl>
                                          <p:spTgt spid="8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4">
                                            <p:txEl>
                                              <p:pRg st="3" end="3"/>
                                            </p:txEl>
                                          </p:spTgt>
                                        </p:tgtEl>
                                        <p:attrNameLst>
                                          <p:attrName>style.visibility</p:attrName>
                                        </p:attrNameLst>
                                      </p:cBhvr>
                                      <p:to>
                                        <p:strVal val="visible"/>
                                      </p:to>
                                    </p:set>
                                    <p:animEffect transition="in" filter="fade">
                                      <p:cBhvr>
                                        <p:cTn id="22" dur="1"/>
                                        <p:tgtEl>
                                          <p:spTgt spid="8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4">
                                            <p:txEl>
                                              <p:pRg st="4" end="4"/>
                                            </p:txEl>
                                          </p:spTgt>
                                        </p:tgtEl>
                                        <p:attrNameLst>
                                          <p:attrName>style.visibility</p:attrName>
                                        </p:attrNameLst>
                                      </p:cBhvr>
                                      <p:to>
                                        <p:strVal val="visible"/>
                                      </p:to>
                                    </p:set>
                                    <p:animEffect transition="in" filter="fade">
                                      <p:cBhvr>
                                        <p:cTn id="27" dur="1"/>
                                        <p:tgtEl>
                                          <p:spTgt spid="8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4">
                                            <p:txEl>
                                              <p:pRg st="5" end="5"/>
                                            </p:txEl>
                                          </p:spTgt>
                                        </p:tgtEl>
                                        <p:attrNameLst>
                                          <p:attrName>style.visibility</p:attrName>
                                        </p:attrNameLst>
                                      </p:cBhvr>
                                      <p:to>
                                        <p:strVal val="visible"/>
                                      </p:to>
                                    </p:set>
                                    <p:animEffect transition="in" filter="fade">
                                      <p:cBhvr>
                                        <p:cTn id="32" dur="1"/>
                                        <p:tgtEl>
                                          <p:spTgt spid="8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Some questions about the Internet...</a:t>
            </a:r>
            <a:endParaRPr/>
          </a:p>
        </p:txBody>
      </p:sp>
      <p:sp>
        <p:nvSpPr>
          <p:cNvPr id="90" name="Google Shape;90;p19"/>
          <p:cNvSpPr txBox="1">
            <a:spLocks noGrp="1"/>
          </p:cNvSpPr>
          <p:nvPr>
            <p:ph type="body" idx="1"/>
          </p:nvPr>
        </p:nvSpPr>
        <p:spPr>
          <a:xfrm>
            <a:off x="311700" y="1152475"/>
            <a:ext cx="8520600" cy="3637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Font typeface="Montserrat"/>
              <a:buAutoNum type="arabicPeriod"/>
            </a:pPr>
            <a:r>
              <a:rPr lang="en"/>
              <a:t>What is the cloud?</a:t>
            </a:r>
            <a:endParaRPr/>
          </a:p>
          <a:p>
            <a:pPr marL="457200" lvl="0" indent="-342900" algn="l" rtl="0">
              <a:spcBef>
                <a:spcPts val="0"/>
              </a:spcBef>
              <a:spcAft>
                <a:spcPts val="0"/>
              </a:spcAft>
              <a:buSzPts val="1800"/>
              <a:buFont typeface="Montserrat"/>
              <a:buAutoNum type="arabicPeriod"/>
            </a:pPr>
            <a:r>
              <a:rPr lang="en"/>
              <a:t>Who invented the Internet?</a:t>
            </a:r>
            <a:endParaRPr/>
          </a:p>
          <a:p>
            <a:pPr marL="457200" lvl="0" indent="-342900" algn="l" rtl="0">
              <a:spcBef>
                <a:spcPts val="0"/>
              </a:spcBef>
              <a:spcAft>
                <a:spcPts val="0"/>
              </a:spcAft>
              <a:buSzPts val="1800"/>
              <a:buFont typeface="Montserrat"/>
              <a:buAutoNum type="arabicPeriod"/>
            </a:pPr>
            <a:r>
              <a:rPr lang="en"/>
              <a:t>Where is the Internet?</a:t>
            </a:r>
            <a:endParaRPr/>
          </a:p>
          <a:p>
            <a:pPr marL="457200" lvl="0" indent="-342900" algn="l" rtl="0">
              <a:spcBef>
                <a:spcPts val="0"/>
              </a:spcBef>
              <a:spcAft>
                <a:spcPts val="0"/>
              </a:spcAft>
              <a:buSzPts val="1800"/>
              <a:buFont typeface="Montserrat"/>
              <a:buAutoNum type="arabicPeriod"/>
            </a:pPr>
            <a:r>
              <a:rPr lang="en"/>
              <a:t>Who controls the Internet?</a:t>
            </a:r>
            <a:endParaRPr/>
          </a:p>
          <a:p>
            <a:pPr marL="457200" lvl="0" indent="-342900" algn="l" rtl="0">
              <a:spcBef>
                <a:spcPts val="0"/>
              </a:spcBef>
              <a:spcAft>
                <a:spcPts val="0"/>
              </a:spcAft>
              <a:buSzPts val="1800"/>
              <a:buFont typeface="Montserrat"/>
              <a:buAutoNum type="arabicPeriod"/>
            </a:pPr>
            <a:r>
              <a:rPr lang="en"/>
              <a:t>What is Net Neutrality?</a:t>
            </a:r>
            <a:endParaRPr/>
          </a:p>
          <a:p>
            <a:pPr marL="457200" lvl="0" indent="-342900" algn="l" rtl="0">
              <a:spcBef>
                <a:spcPts val="0"/>
              </a:spcBef>
              <a:spcAft>
                <a:spcPts val="0"/>
              </a:spcAft>
              <a:buSzPts val="1800"/>
              <a:buFont typeface="Montserrat"/>
              <a:buAutoNum type="arabicPeriod"/>
            </a:pPr>
            <a:r>
              <a:rPr lang="en"/>
              <a:t>Who can access your data over the internet?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20"/>
              <a:t>What is the cloud? What are some examples of cloud services?</a:t>
            </a:r>
            <a:endParaRPr sz="2020"/>
          </a:p>
        </p:txBody>
      </p:sp>
      <p:sp>
        <p:nvSpPr>
          <p:cNvPr id="96" name="Google Shape;96;p20"/>
          <p:cNvSpPr txBox="1">
            <a:spLocks noGrp="1"/>
          </p:cNvSpPr>
          <p:nvPr>
            <p:ph type="body" idx="1"/>
          </p:nvPr>
        </p:nvSpPr>
        <p:spPr>
          <a:xfrm>
            <a:off x="311700" y="1152475"/>
            <a:ext cx="8520600" cy="38337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The cloud is basically having access to someone else’s computer(s)</a:t>
            </a:r>
            <a:endParaRPr/>
          </a:p>
          <a:p>
            <a:pPr marL="914400" lvl="1" indent="-317500" algn="l" rtl="0">
              <a:spcBef>
                <a:spcPts val="1000"/>
              </a:spcBef>
              <a:spcAft>
                <a:spcPts val="0"/>
              </a:spcAft>
              <a:buSzPts val="1400"/>
              <a:buChar char="■"/>
            </a:pPr>
            <a:r>
              <a:rPr lang="en"/>
              <a:t>Refers to software and information and computing services (including storage) that run on someone else’s computer instead of on yours</a:t>
            </a:r>
            <a:endParaRPr/>
          </a:p>
          <a:p>
            <a:pPr marL="457200" lvl="0" indent="-342900" algn="l" rtl="0">
              <a:spcBef>
                <a:spcPts val="1000"/>
              </a:spcBef>
              <a:spcAft>
                <a:spcPts val="0"/>
              </a:spcAft>
              <a:buSzPts val="1800"/>
              <a:buChar char="●"/>
            </a:pPr>
            <a:r>
              <a:rPr lang="en"/>
              <a:t>Cloud services can be accessed through a Web browser like Firefox or Google Chrome, through mobile devices, IoT services, etc.</a:t>
            </a:r>
            <a:endParaRPr/>
          </a:p>
          <a:p>
            <a:pPr marL="914400" lvl="1" indent="-317500" algn="l" rtl="0">
              <a:spcBef>
                <a:spcPts val="1000"/>
              </a:spcBef>
              <a:spcAft>
                <a:spcPts val="0"/>
              </a:spcAft>
              <a:buSzPts val="1400"/>
              <a:buChar char="■"/>
            </a:pPr>
            <a:r>
              <a:rPr lang="en"/>
              <a:t>What this means is that your computer is constantly interacting with the cloud.</a:t>
            </a:r>
            <a:endParaRPr/>
          </a:p>
          <a:p>
            <a:pPr marL="457200" lvl="0" indent="-342900" algn="l" rtl="0">
              <a:spcBef>
                <a:spcPts val="1000"/>
              </a:spcBef>
              <a:spcAft>
                <a:spcPts val="1000"/>
              </a:spcAft>
              <a:buSzPts val="1800"/>
              <a:buChar char="●"/>
            </a:pPr>
            <a:r>
              <a:rPr lang="en"/>
              <a:t>Bottom line: your devices are interacting with other services and systems (i.e., other businesses and people) all of the time. This isn’t necessarily a bad thing, but it’s important to think about!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6">
                                            <p:txEl>
                                              <p:pRg st="0" end="0"/>
                                            </p:txEl>
                                          </p:spTgt>
                                        </p:tgtEl>
                                        <p:attrNameLst>
                                          <p:attrName>style.visibility</p:attrName>
                                        </p:attrNameLst>
                                      </p:cBhvr>
                                      <p:to>
                                        <p:strVal val="visible"/>
                                      </p:to>
                                    </p:set>
                                    <p:animEffect transition="in" filter="fade">
                                      <p:cBhvr>
                                        <p:cTn id="7" dur="1"/>
                                        <p:tgtEl>
                                          <p:spTgt spid="9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6">
                                            <p:txEl>
                                              <p:pRg st="1" end="1"/>
                                            </p:txEl>
                                          </p:spTgt>
                                        </p:tgtEl>
                                        <p:attrNameLst>
                                          <p:attrName>style.visibility</p:attrName>
                                        </p:attrNameLst>
                                      </p:cBhvr>
                                      <p:to>
                                        <p:strVal val="visible"/>
                                      </p:to>
                                    </p:set>
                                    <p:animEffect transition="in" filter="fade">
                                      <p:cBhvr>
                                        <p:cTn id="12" dur="1"/>
                                        <p:tgtEl>
                                          <p:spTgt spid="9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6">
                                            <p:txEl>
                                              <p:pRg st="2" end="2"/>
                                            </p:txEl>
                                          </p:spTgt>
                                        </p:tgtEl>
                                        <p:attrNameLst>
                                          <p:attrName>style.visibility</p:attrName>
                                        </p:attrNameLst>
                                      </p:cBhvr>
                                      <p:to>
                                        <p:strVal val="visible"/>
                                      </p:to>
                                    </p:set>
                                    <p:animEffect transition="in" filter="fade">
                                      <p:cBhvr>
                                        <p:cTn id="17" dur="1"/>
                                        <p:tgtEl>
                                          <p:spTgt spid="9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6">
                                            <p:txEl>
                                              <p:pRg st="3" end="3"/>
                                            </p:txEl>
                                          </p:spTgt>
                                        </p:tgtEl>
                                        <p:attrNameLst>
                                          <p:attrName>style.visibility</p:attrName>
                                        </p:attrNameLst>
                                      </p:cBhvr>
                                      <p:to>
                                        <p:strVal val="visible"/>
                                      </p:to>
                                    </p:set>
                                    <p:animEffect transition="in" filter="fade">
                                      <p:cBhvr>
                                        <p:cTn id="22" dur="1"/>
                                        <p:tgtEl>
                                          <p:spTgt spid="9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6">
                                            <p:txEl>
                                              <p:pRg st="4" end="4"/>
                                            </p:txEl>
                                          </p:spTgt>
                                        </p:tgtEl>
                                        <p:attrNameLst>
                                          <p:attrName>style.visibility</p:attrName>
                                        </p:attrNameLst>
                                      </p:cBhvr>
                                      <p:to>
                                        <p:strVal val="visible"/>
                                      </p:to>
                                    </p:set>
                                    <p:animEffect transition="in" filter="fade">
                                      <p:cBhvr>
                                        <p:cTn id="27" dur="1"/>
                                        <p:tgtEl>
                                          <p:spTgt spid="9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Who Invented the Internet?</a:t>
            </a:r>
            <a:endParaRPr/>
          </a:p>
        </p:txBody>
      </p:sp>
      <p:sp>
        <p:nvSpPr>
          <p:cNvPr id="102" name="Google Shape;102;p21"/>
          <p:cNvSpPr txBox="1">
            <a:spLocks noGrp="1"/>
          </p:cNvSpPr>
          <p:nvPr>
            <p:ph type="body" idx="1"/>
          </p:nvPr>
        </p:nvSpPr>
        <p:spPr>
          <a:xfrm>
            <a:off x="311700" y="1152475"/>
            <a:ext cx="8520600" cy="3637200"/>
          </a:xfrm>
          <a:prstGeom prst="rect">
            <a:avLst/>
          </a:prstGeom>
        </p:spPr>
        <p:txBody>
          <a:bodyPr spcFirstLastPara="1" wrap="square" lIns="91425" tIns="91425" rIns="91425" bIns="91425" anchor="t" anchorCtr="0">
            <a:normAutofit/>
          </a:bodyPr>
          <a:lstStyle/>
          <a:p>
            <a:pPr marL="457200" lvl="0" indent="-342900" algn="l" rtl="0">
              <a:spcBef>
                <a:spcPts val="1000"/>
              </a:spcBef>
              <a:spcAft>
                <a:spcPts val="0"/>
              </a:spcAft>
              <a:buSzPts val="1800"/>
              <a:buChar char="●"/>
            </a:pPr>
            <a:r>
              <a:rPr lang="en"/>
              <a:t>The internet began as ARPANET, an academic research network that was funded by the military (DARPA), beginning in </a:t>
            </a:r>
            <a:r>
              <a:rPr lang="en" b="1"/>
              <a:t>1969</a:t>
            </a:r>
            <a:endParaRPr b="1"/>
          </a:p>
          <a:p>
            <a:pPr marL="457200" lvl="0" indent="-342900" algn="l" rtl="0">
              <a:spcBef>
                <a:spcPts val="1000"/>
              </a:spcBef>
              <a:spcAft>
                <a:spcPts val="0"/>
              </a:spcAft>
              <a:buSzPts val="1800"/>
              <a:buChar char="●"/>
            </a:pPr>
            <a:r>
              <a:rPr lang="en"/>
              <a:t>In </a:t>
            </a:r>
            <a:r>
              <a:rPr lang="en" b="1"/>
              <a:t>1973</a:t>
            </a:r>
            <a:r>
              <a:rPr lang="en"/>
              <a:t>, Vint Cerf and Bob Kahn began work on TCP/IP, the next networking standards that became the foundation of the modern internet</a:t>
            </a:r>
            <a:endParaRPr/>
          </a:p>
          <a:p>
            <a:pPr marL="457200" lvl="0" indent="-342900" algn="l" rtl="0">
              <a:spcBef>
                <a:spcPts val="1000"/>
              </a:spcBef>
              <a:spcAft>
                <a:spcPts val="0"/>
              </a:spcAft>
              <a:buSzPts val="1800"/>
              <a:buChar char="●"/>
            </a:pPr>
            <a:r>
              <a:rPr lang="en"/>
              <a:t>In </a:t>
            </a:r>
            <a:r>
              <a:rPr lang="en" b="1"/>
              <a:t>1981</a:t>
            </a:r>
            <a:r>
              <a:rPr lang="en"/>
              <a:t> funding for the internet shifted to the NSF, which funded the long-distance networks that served as the internet’s backbone until </a:t>
            </a:r>
            <a:r>
              <a:rPr lang="en" b="1"/>
              <a:t>1994</a:t>
            </a:r>
            <a:r>
              <a:rPr lang="en"/>
              <a:t> </a:t>
            </a:r>
            <a:endParaRPr/>
          </a:p>
          <a:p>
            <a:pPr marL="457200" lvl="0" indent="-342900" algn="l" rtl="0">
              <a:spcBef>
                <a:spcPts val="1000"/>
              </a:spcBef>
              <a:spcAft>
                <a:spcPts val="0"/>
              </a:spcAft>
              <a:buSzPts val="1800"/>
              <a:buChar char="●"/>
            </a:pPr>
            <a:r>
              <a:rPr lang="en"/>
              <a:t>In </a:t>
            </a:r>
            <a:r>
              <a:rPr lang="en" b="1"/>
              <a:t>1994</a:t>
            </a:r>
            <a:r>
              <a:rPr lang="en"/>
              <a:t>, the Clinton Administration privatized the internet backbone</a:t>
            </a:r>
            <a:endParaRPr/>
          </a:p>
        </p:txBody>
      </p:sp>
      <p:sp>
        <p:nvSpPr>
          <p:cNvPr id="103" name="Google Shape;103;p21"/>
          <p:cNvSpPr txBox="1"/>
          <p:nvPr/>
        </p:nvSpPr>
        <p:spPr>
          <a:xfrm>
            <a:off x="76775" y="4733825"/>
            <a:ext cx="6503400" cy="34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Source: </a:t>
            </a:r>
            <a:r>
              <a:rPr lang="en" u="sng">
                <a:solidFill>
                  <a:schemeClr val="hlink"/>
                </a:solidFill>
                <a:hlinkClick r:id="rId3"/>
              </a:rPr>
              <a:t>https://www.vox.com/2014/6/16/18076282/the-internet</a:t>
            </a:r>
            <a:r>
              <a:rPr lang="en"/>
              <a:t> </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
                                            <p:txEl>
                                              <p:pRg st="0" end="0"/>
                                            </p:txEl>
                                          </p:spTgt>
                                        </p:tgtEl>
                                        <p:attrNameLst>
                                          <p:attrName>style.visibility</p:attrName>
                                        </p:attrNameLst>
                                      </p:cBhvr>
                                      <p:to>
                                        <p:strVal val="visible"/>
                                      </p:to>
                                    </p:set>
                                    <p:animEffect transition="in" filter="fade">
                                      <p:cBhvr>
                                        <p:cTn id="7" dur="1"/>
                                        <p:tgtEl>
                                          <p:spTgt spid="10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
                                            <p:txEl>
                                              <p:pRg st="1" end="1"/>
                                            </p:txEl>
                                          </p:spTgt>
                                        </p:tgtEl>
                                        <p:attrNameLst>
                                          <p:attrName>style.visibility</p:attrName>
                                        </p:attrNameLst>
                                      </p:cBhvr>
                                      <p:to>
                                        <p:strVal val="visible"/>
                                      </p:to>
                                    </p:set>
                                    <p:animEffect transition="in" filter="fade">
                                      <p:cBhvr>
                                        <p:cTn id="12" dur="1"/>
                                        <p:tgtEl>
                                          <p:spTgt spid="10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
                                            <p:txEl>
                                              <p:pRg st="2" end="2"/>
                                            </p:txEl>
                                          </p:spTgt>
                                        </p:tgtEl>
                                        <p:attrNameLst>
                                          <p:attrName>style.visibility</p:attrName>
                                        </p:attrNameLst>
                                      </p:cBhvr>
                                      <p:to>
                                        <p:strVal val="visible"/>
                                      </p:to>
                                    </p:set>
                                    <p:animEffect transition="in" filter="fade">
                                      <p:cBhvr>
                                        <p:cTn id="17" dur="1"/>
                                        <p:tgtEl>
                                          <p:spTgt spid="10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2">
                                            <p:txEl>
                                              <p:pRg st="3" end="3"/>
                                            </p:txEl>
                                          </p:spTgt>
                                        </p:tgtEl>
                                        <p:attrNameLst>
                                          <p:attrName>style.visibility</p:attrName>
                                        </p:attrNameLst>
                                      </p:cBhvr>
                                      <p:to>
                                        <p:strVal val="visible"/>
                                      </p:to>
                                    </p:set>
                                    <p:animEffect transition="in" filter="fade">
                                      <p:cBhvr>
                                        <p:cTn id="22" dur="1"/>
                                        <p:tgtEl>
                                          <p:spTgt spid="10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UNCA Theme">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1316</Words>
  <Application>Microsoft Macintosh PowerPoint</Application>
  <PresentationFormat>On-screen Show (16:9)</PresentationFormat>
  <Paragraphs>93</Paragraphs>
  <Slides>19</Slides>
  <Notes>19</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Arimo</vt:lpstr>
      <vt:lpstr>Montserrat</vt:lpstr>
      <vt:lpstr>Rubik</vt:lpstr>
      <vt:lpstr>Rubik Medium</vt:lpstr>
      <vt:lpstr>UNCA Theme</vt:lpstr>
      <vt:lpstr>Introduction to the Internet</vt:lpstr>
      <vt:lpstr>Announcements</vt:lpstr>
      <vt:lpstr>Learning Goals for this Week</vt:lpstr>
      <vt:lpstr>Let’s find out what you already  know about the Internet...</vt:lpstr>
      <vt:lpstr>But first, let’s define it… </vt:lpstr>
      <vt:lpstr>But first, let’s define it…</vt:lpstr>
      <vt:lpstr>Some questions about the Internet...</vt:lpstr>
      <vt:lpstr>What is the cloud? What are some examples of cloud services?</vt:lpstr>
      <vt:lpstr>Who Invented the Internet?</vt:lpstr>
      <vt:lpstr>PowerPoint Presentation</vt:lpstr>
      <vt:lpstr>Where is the Internet?</vt:lpstr>
      <vt:lpstr>Internet “Backbone”: Global</vt:lpstr>
      <vt:lpstr>Internet “Backbone”: National</vt:lpstr>
      <vt:lpstr>The “Last Mile”: Local</vt:lpstr>
      <vt:lpstr>Pictured: A Google Data Center</vt:lpstr>
      <vt:lpstr>Who controls the Internet?</vt:lpstr>
      <vt:lpstr>What is Net Neutrality?</vt:lpstr>
      <vt:lpstr>PowerPoint Presentation</vt:lpstr>
      <vt:lpstr>Who can access your data (transmission &amp; storage)?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Internet</dc:title>
  <cp:lastModifiedBy>Sarah Van Wart</cp:lastModifiedBy>
  <cp:revision>1</cp:revision>
  <dcterms:modified xsi:type="dcterms:W3CDTF">2023-02-16T02:48:02Z</dcterms:modified>
</cp:coreProperties>
</file>